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comments/comment5.xml" ContentType="application/vnd.openxmlformats-officedocument.presentationml.comments+xml"/>
  <Override PartName="/ppt/comments/comment6.xml" ContentType="application/vnd.openxmlformats-officedocument.presentationml.comments+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s/comment4.xml" ContentType="application/vnd.openxmlformats-officedocument.presentationml.comments+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comments/comment7.xml" ContentType="application/vnd.openxmlformats-officedocument.presentationml.comments+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59" r:id="rId7"/>
    <p:sldId id="258" r:id="rId8"/>
    <p:sldId id="261" r:id="rId9"/>
    <p:sldId id="262" r:id="rId10"/>
    <p:sldId id="263" r:id="rId11"/>
    <p:sldId id="264" r:id="rId12"/>
    <p:sldId id="260" r:id="rId13"/>
    <p:sldId id="265"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rgraves" initials="a" lastIdx="2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1-13T09:38:20.074" idx="20">
    <p:pos x="3828" y="151"/>
    <p:text>The concrete goal is that PLC's will revise a unit from the first semester, one they've taught this year, using the principles of Balanced Assessment and UbD.</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1-01-07T09:07:01.248" idx="1">
    <p:pos x="4776" y="1374"/>
    <p:text>Link to a sample.</p:text>
  </p:cm>
  <p:cm authorId="0" dt="2011-01-07T09:08:14.577" idx="2">
    <p:pos x="4812" y="1888"/>
    <p:text>Link to a sample...perhaps the "Catcher In the Rye" example from McTighe session in September?</p:text>
  </p:cm>
  <p:cm authorId="0" dt="2011-01-13T08:30:28.116" idx="18">
    <p:pos x="1463" y="2295"/>
    <p:text>Think about the Career and Workplace Readiness Assessment--how can we use our performance tasks to equip students with the 21st century critical thinking skills they'll need to be competitive college and workplace applicants?  How can we give them opportunities to synthesize, to evaluate, and to produce?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1-01-07T09:07:01.248" idx="3">
    <p:pos x="4776" y="1374"/>
    <p:text>Link to a sample.</p:text>
  </p:cm>
  <p:cm authorId="0" dt="2011-01-07T10:17:51.112" idx="4">
    <p:pos x="4812" y="1888"/>
    <p:text>Link to a sample...one non-example and one example provided by Jay McTighe?</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1-01-07T09:07:01.248" idx="5">
    <p:pos x="4776" y="1374"/>
    <p:text>Link to a sample.</p:text>
  </p:cm>
  <p:cm authorId="0" dt="2011-01-07T10:31:50.404" idx="6">
    <p:pos x="4812" y="1888"/>
    <p:text>Discuss the various ways other teachers have done this...the clothes line, the bullseye, the use of student samples of varying levels of mastery. </p:text>
  </p:cm>
  <p:cm authorId="0" dt="2011-01-13T08:06:31.510" idx="7">
    <p:pos x="2623" y="3146"/>
    <p:text>The use of modeling can help teachers "hit" all of the WHERETO elements of an effective UbD stage 3 plan:
Where--show them their goal with a model
Hook--Use models as a way to get them excited about their own ideas
Equip--by using models deliberately you are equiping them with the information they will need to meet unit objectives
Reflect, Revise--Using "non-models" is a great way to encourage reflection on unit KUD's, students can use models to revise their work.
Evaluate--based on models, students can better serve as peer and self-evaluators.
Tailor--You could use models in different capacities based on student needs: some students who are more advanced could critique a model; others who are still working towards understanding, could use a model for clarification
Organize--Using models at the beginning of a unit to help students organize their own "plans" for performance, the materials they will need, and a system for organizing the information they will be given.</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1-01-07T11:03:48.437" idx="8">
    <p:pos x="4776" y="1374"/>
    <p:text>Link to a sample.  Also discuss that sometimes a good preassessment for one unit is the data gathered in the previous unit.  Or, a teacher could include a preassessment item on a summative task.</p:text>
  </p:cm>
  <p:cm authorId="0" dt="2011-01-07T11:03:00.326" idx="9">
    <p:pos x="4812" y="1888"/>
    <p:text>Discuss the various data a preassessment tool can gather.  </p:text>
  </p:cm>
  <p:cm authorId="0" dt="2011-01-07T11:04:48.884" idx="10">
    <p:pos x="2623" y="3146"/>
    <p:text>Even in classes like history, students have prior knowledge from earlier grades that could be "tapped into" with good use of a preassessment tool.</p:text>
  </p:cm>
  <p:cm authorId="0" dt="2011-01-07T11:05:31.067" idx="11">
    <p:pos x="5616" y="2976"/>
    <p:text>If you will have opportunities to differentiate based on interest, knowing that prior to a unit is helpful.  </p:text>
  </p:cm>
  <p:cm authorId="0" dt="2011-01-07T11:06:58.771" idx="12">
    <p:pos x="3731" y="3527"/>
    <p:text>There are many learning style questionnaires out there, and each will reveal different information, be sure the tool you use will give you the data you'll need.</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1-01-07T11:16:07.912" idx="13">
    <p:pos x="4776" y="1374"/>
    <p:text>Link to a sample.  Also discuss that formative assessment doesn't have to be formal--"thumbs up", the use of white boards, a homework check--all serve as formative assessments.  Exit tickets are good, but don't feel like you need another document or activity added to a lesson to be conducting formative assessment. </p:text>
  </p:cm>
  <p:cm authorId="0" dt="2011-01-13T08:42:11.218" idx="14">
    <p:pos x="4812" y="1888"/>
    <p:text>The question that should be asked after reviewing formative assessment data is "Based on this data, what are we going to do in tomorrow's learning plan to improve student performance?" Discuss the various benefits of gathering formative assessment data, also touch upon how reading strategies make great formative assessment tools for teachers.</p:text>
  </p:cm>
  <p:cm authorId="0" dt="2011-01-07T11:04:48.884" idx="15">
    <p:pos x="2623" y="3146"/>
    <p:text>Even in classes like history, students have prior knowledge from earlier grades that could be "tapped into" with good use of a preassessment tool.</p:text>
  </p:cm>
  <p:cm authorId="0" dt="2011-01-07T11:05:31.067" idx="16">
    <p:pos x="5616" y="2976"/>
    <p:text>If you will have opportunities to differentiate based on interest, knowing that prior to a unit is helpful.  </p:text>
  </p:cm>
  <p:cm authorId="0" dt="2011-01-07T11:06:58.771" idx="17">
    <p:pos x="3731" y="3527"/>
    <p:text>There are many learning style questionnaires out there, and each will reveal different information, be sure the tool you use will give you the data you'll need.</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1-01-13T08:55:43.118" idx="19">
    <p:pos x="5403" y="2322"/>
    <p:text>Suggested: 40 minute presentation including detailed explanation of Balanced Assessment targets.
10 minute clarification Q and A session
30-40 minute planning session with PLC team--who will attend which session? Who will work on what items? </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0E11E8-95F9-4A7B-873A-2F8E3EC8D268}" type="doc">
      <dgm:prSet loTypeId="urn:microsoft.com/office/officeart/2005/8/layout/radial4" loCatId="relationship" qsTypeId="urn:microsoft.com/office/officeart/2005/8/quickstyle/3d3" qsCatId="3D" csTypeId="urn:microsoft.com/office/officeart/2005/8/colors/accent1_2" csCatId="accent1" phldr="1"/>
      <dgm:spPr/>
      <dgm:t>
        <a:bodyPr/>
        <a:lstStyle/>
        <a:p>
          <a:endParaRPr lang="en-US"/>
        </a:p>
      </dgm:t>
    </dgm:pt>
    <dgm:pt modelId="{08B0F621-2DC6-4942-BD48-F80805B0B1C2}">
      <dgm:prSet/>
      <dgm:spPr/>
      <dgm:t>
        <a:bodyPr/>
        <a:lstStyle/>
        <a:p>
          <a:pPr rtl="0"/>
          <a:r>
            <a:rPr lang="en-US" dirty="0" err="1" smtClean="0"/>
            <a:t>Preassessment</a:t>
          </a:r>
          <a:endParaRPr lang="en-US" dirty="0"/>
        </a:p>
      </dgm:t>
    </dgm:pt>
    <dgm:pt modelId="{9DF6FDFB-9619-4370-8AD6-9016DA7C01E6}" type="parTrans" cxnId="{C2833869-7178-4862-9234-48617641543F}">
      <dgm:prSet/>
      <dgm:spPr/>
      <dgm:t>
        <a:bodyPr/>
        <a:lstStyle/>
        <a:p>
          <a:endParaRPr lang="en-US"/>
        </a:p>
      </dgm:t>
    </dgm:pt>
    <dgm:pt modelId="{3E018231-D7AC-439D-876C-377913AC2AF0}" type="sibTrans" cxnId="{C2833869-7178-4862-9234-48617641543F}">
      <dgm:prSet/>
      <dgm:spPr/>
      <dgm:t>
        <a:bodyPr/>
        <a:lstStyle/>
        <a:p>
          <a:endParaRPr lang="en-US"/>
        </a:p>
      </dgm:t>
    </dgm:pt>
    <dgm:pt modelId="{64462C25-27CC-4B49-99C1-6E8B25467C83}">
      <dgm:prSet/>
      <dgm:spPr/>
      <dgm:t>
        <a:bodyPr/>
        <a:lstStyle/>
        <a:p>
          <a:endParaRPr lang="en-US"/>
        </a:p>
      </dgm:t>
    </dgm:pt>
    <dgm:pt modelId="{12044076-A7B9-4ADD-950C-4AE4E287DD14}" type="parTrans" cxnId="{9BB373C8-104D-4C96-A6F6-1BC083D4218B}">
      <dgm:prSet/>
      <dgm:spPr/>
      <dgm:t>
        <a:bodyPr/>
        <a:lstStyle/>
        <a:p>
          <a:endParaRPr lang="en-US"/>
        </a:p>
      </dgm:t>
    </dgm:pt>
    <dgm:pt modelId="{FFBF22ED-187F-41C4-89DB-7A1F65971591}" type="sibTrans" cxnId="{9BB373C8-104D-4C96-A6F6-1BC083D4218B}">
      <dgm:prSet/>
      <dgm:spPr/>
      <dgm:t>
        <a:bodyPr/>
        <a:lstStyle/>
        <a:p>
          <a:endParaRPr lang="en-US"/>
        </a:p>
      </dgm:t>
    </dgm:pt>
    <dgm:pt modelId="{6C915D8A-152C-413C-8A1C-63ED580C0CB9}">
      <dgm:prSet/>
      <dgm:spPr/>
      <dgm:t>
        <a:bodyPr/>
        <a:lstStyle/>
        <a:p>
          <a:pPr rtl="0"/>
          <a:r>
            <a:rPr lang="en-US" u="sng" dirty="0" smtClean="0"/>
            <a:t>Common Assessments  </a:t>
          </a:r>
          <a:r>
            <a:rPr lang="en-US" dirty="0" smtClean="0"/>
            <a:t>Student learning needs are clarified and capitalized when PLC members work together to create common assessment instruments and to plan instruction based on assessment data.</a:t>
          </a:r>
          <a:endParaRPr lang="en-US" dirty="0"/>
        </a:p>
      </dgm:t>
    </dgm:pt>
    <dgm:pt modelId="{25017C46-495E-4D7F-8634-9A8E2F8DB161}" type="parTrans" cxnId="{43C58D44-681C-4CCE-82CE-834BAB3A41B2}">
      <dgm:prSet/>
      <dgm:spPr/>
      <dgm:t>
        <a:bodyPr/>
        <a:lstStyle/>
        <a:p>
          <a:endParaRPr lang="en-US"/>
        </a:p>
      </dgm:t>
    </dgm:pt>
    <dgm:pt modelId="{22A68B5C-8FB5-43E0-B70F-525A780E2270}" type="sibTrans" cxnId="{43C58D44-681C-4CCE-82CE-834BAB3A41B2}">
      <dgm:prSet/>
      <dgm:spPr/>
      <dgm:t>
        <a:bodyPr/>
        <a:lstStyle/>
        <a:p>
          <a:endParaRPr lang="en-US"/>
        </a:p>
      </dgm:t>
    </dgm:pt>
    <dgm:pt modelId="{25455773-1DAB-4D8B-A1C2-C63315E7259C}">
      <dgm:prSet/>
      <dgm:spPr/>
      <dgm:t>
        <a:bodyPr/>
        <a:lstStyle/>
        <a:p>
          <a:r>
            <a:rPr lang="en-US" dirty="0" smtClean="0"/>
            <a:t>Formative Assessment</a:t>
          </a:r>
          <a:endParaRPr lang="en-US" dirty="0"/>
        </a:p>
      </dgm:t>
    </dgm:pt>
    <dgm:pt modelId="{4A9EE607-84FF-4F7C-B6E9-8C13A444BCF1}" type="parTrans" cxnId="{B5E59D38-5B6C-491C-B72B-B67077520C32}">
      <dgm:prSet/>
      <dgm:spPr/>
      <dgm:t>
        <a:bodyPr/>
        <a:lstStyle/>
        <a:p>
          <a:endParaRPr lang="en-US"/>
        </a:p>
      </dgm:t>
    </dgm:pt>
    <dgm:pt modelId="{9F184840-FC6E-43CD-9D3F-6AF185F04088}" type="sibTrans" cxnId="{B5E59D38-5B6C-491C-B72B-B67077520C32}">
      <dgm:prSet/>
      <dgm:spPr/>
      <dgm:t>
        <a:bodyPr/>
        <a:lstStyle/>
        <a:p>
          <a:endParaRPr lang="en-US"/>
        </a:p>
      </dgm:t>
    </dgm:pt>
    <dgm:pt modelId="{60E4ECA7-62F4-4377-B467-2FAC22574790}">
      <dgm:prSet/>
      <dgm:spPr/>
      <dgm:t>
        <a:bodyPr/>
        <a:lstStyle/>
        <a:p>
          <a:r>
            <a:rPr lang="en-US" dirty="0" smtClean="0"/>
            <a:t>Summative Assessment</a:t>
          </a:r>
        </a:p>
        <a:p>
          <a:r>
            <a:rPr lang="en-US" dirty="0" smtClean="0"/>
            <a:t>(Traditional and Performance)</a:t>
          </a:r>
          <a:endParaRPr lang="en-US" dirty="0"/>
        </a:p>
      </dgm:t>
    </dgm:pt>
    <dgm:pt modelId="{ECD17E35-F97F-42AA-AB28-5AC211032D11}" type="parTrans" cxnId="{0C8752E2-DCD8-458A-AB29-888DE5222653}">
      <dgm:prSet/>
      <dgm:spPr/>
      <dgm:t>
        <a:bodyPr/>
        <a:lstStyle/>
        <a:p>
          <a:endParaRPr lang="en-US"/>
        </a:p>
      </dgm:t>
    </dgm:pt>
    <dgm:pt modelId="{F1BC44C4-6422-438D-850E-AA7D6A38B2B1}" type="sibTrans" cxnId="{0C8752E2-DCD8-458A-AB29-888DE5222653}">
      <dgm:prSet/>
      <dgm:spPr/>
      <dgm:t>
        <a:bodyPr/>
        <a:lstStyle/>
        <a:p>
          <a:endParaRPr lang="en-US"/>
        </a:p>
      </dgm:t>
    </dgm:pt>
    <dgm:pt modelId="{5DB5E4D2-D584-4F84-BA84-456D09BDE7DD}">
      <dgm:prSet/>
      <dgm:spPr/>
      <dgm:t>
        <a:bodyPr/>
        <a:lstStyle/>
        <a:p>
          <a:endParaRPr lang="en-US"/>
        </a:p>
      </dgm:t>
    </dgm:pt>
    <dgm:pt modelId="{66D6E930-382A-41F2-BFA5-C2A807EFF8E4}" type="parTrans" cxnId="{164E9E9A-B44D-40E4-BDDC-4DB3925DAE5D}">
      <dgm:prSet/>
      <dgm:spPr/>
      <dgm:t>
        <a:bodyPr/>
        <a:lstStyle/>
        <a:p>
          <a:endParaRPr lang="en-US"/>
        </a:p>
      </dgm:t>
    </dgm:pt>
    <dgm:pt modelId="{132D96E9-CB1F-4E18-A01A-6135F3E130CC}" type="sibTrans" cxnId="{164E9E9A-B44D-40E4-BDDC-4DB3925DAE5D}">
      <dgm:prSet/>
      <dgm:spPr/>
      <dgm:t>
        <a:bodyPr/>
        <a:lstStyle/>
        <a:p>
          <a:endParaRPr lang="en-US"/>
        </a:p>
      </dgm:t>
    </dgm:pt>
    <dgm:pt modelId="{CEFB2D7F-260C-4DA1-9BB2-E486DE5D65C3}" type="pres">
      <dgm:prSet presAssocID="{DA0E11E8-95F9-4A7B-873A-2F8E3EC8D268}" presName="cycle" presStyleCnt="0">
        <dgm:presLayoutVars>
          <dgm:chMax val="1"/>
          <dgm:dir/>
          <dgm:animLvl val="ctr"/>
          <dgm:resizeHandles val="exact"/>
        </dgm:presLayoutVars>
      </dgm:prSet>
      <dgm:spPr/>
      <dgm:t>
        <a:bodyPr/>
        <a:lstStyle/>
        <a:p>
          <a:endParaRPr lang="en-US"/>
        </a:p>
      </dgm:t>
    </dgm:pt>
    <dgm:pt modelId="{B451F8AC-C3A8-4BE9-8DFD-39CA5C37D6EB}" type="pres">
      <dgm:prSet presAssocID="{6C915D8A-152C-413C-8A1C-63ED580C0CB9}" presName="centerShape" presStyleLbl="node0" presStyleIdx="0" presStyleCnt="1"/>
      <dgm:spPr/>
      <dgm:t>
        <a:bodyPr/>
        <a:lstStyle/>
        <a:p>
          <a:endParaRPr lang="en-US"/>
        </a:p>
      </dgm:t>
    </dgm:pt>
    <dgm:pt modelId="{FB3D94B1-42BE-4FE2-8395-D9B263188047}" type="pres">
      <dgm:prSet presAssocID="{9DF6FDFB-9619-4370-8AD6-9016DA7C01E6}" presName="parTrans" presStyleLbl="bgSibTrans2D1" presStyleIdx="0" presStyleCnt="3"/>
      <dgm:spPr/>
      <dgm:t>
        <a:bodyPr/>
        <a:lstStyle/>
        <a:p>
          <a:endParaRPr lang="en-US"/>
        </a:p>
      </dgm:t>
    </dgm:pt>
    <dgm:pt modelId="{B90C6441-97C7-4DD3-BF4B-391AF890B08B}" type="pres">
      <dgm:prSet presAssocID="{08B0F621-2DC6-4942-BD48-F80805B0B1C2}" presName="node" presStyleLbl="node1" presStyleIdx="0" presStyleCnt="3">
        <dgm:presLayoutVars>
          <dgm:bulletEnabled val="1"/>
        </dgm:presLayoutVars>
      </dgm:prSet>
      <dgm:spPr/>
      <dgm:t>
        <a:bodyPr/>
        <a:lstStyle/>
        <a:p>
          <a:endParaRPr lang="en-US"/>
        </a:p>
      </dgm:t>
    </dgm:pt>
    <dgm:pt modelId="{388E22C9-060F-4A6F-92F8-03881EEF44F0}" type="pres">
      <dgm:prSet presAssocID="{4A9EE607-84FF-4F7C-B6E9-8C13A444BCF1}" presName="parTrans" presStyleLbl="bgSibTrans2D1" presStyleIdx="1" presStyleCnt="3"/>
      <dgm:spPr/>
      <dgm:t>
        <a:bodyPr/>
        <a:lstStyle/>
        <a:p>
          <a:endParaRPr lang="en-US"/>
        </a:p>
      </dgm:t>
    </dgm:pt>
    <dgm:pt modelId="{0EA38F5E-F32C-4DEB-81FB-D7AD9D91E825}" type="pres">
      <dgm:prSet presAssocID="{25455773-1DAB-4D8B-A1C2-C63315E7259C}" presName="node" presStyleLbl="node1" presStyleIdx="1" presStyleCnt="3">
        <dgm:presLayoutVars>
          <dgm:bulletEnabled val="1"/>
        </dgm:presLayoutVars>
      </dgm:prSet>
      <dgm:spPr/>
      <dgm:t>
        <a:bodyPr/>
        <a:lstStyle/>
        <a:p>
          <a:endParaRPr lang="en-US"/>
        </a:p>
      </dgm:t>
    </dgm:pt>
    <dgm:pt modelId="{A1808AA5-5B77-4566-8E88-3212AF2CB2D8}" type="pres">
      <dgm:prSet presAssocID="{ECD17E35-F97F-42AA-AB28-5AC211032D11}" presName="parTrans" presStyleLbl="bgSibTrans2D1" presStyleIdx="2" presStyleCnt="3"/>
      <dgm:spPr/>
      <dgm:t>
        <a:bodyPr/>
        <a:lstStyle/>
        <a:p>
          <a:endParaRPr lang="en-US"/>
        </a:p>
      </dgm:t>
    </dgm:pt>
    <dgm:pt modelId="{3C593943-A2A8-4A77-B118-F2BD0466D05B}" type="pres">
      <dgm:prSet presAssocID="{60E4ECA7-62F4-4377-B467-2FAC22574790}" presName="node" presStyleLbl="node1" presStyleIdx="2" presStyleCnt="3" custRadScaleRad="98338" custRadScaleInc="919">
        <dgm:presLayoutVars>
          <dgm:bulletEnabled val="1"/>
        </dgm:presLayoutVars>
      </dgm:prSet>
      <dgm:spPr/>
      <dgm:t>
        <a:bodyPr/>
        <a:lstStyle/>
        <a:p>
          <a:endParaRPr lang="en-US"/>
        </a:p>
      </dgm:t>
    </dgm:pt>
  </dgm:ptLst>
  <dgm:cxnLst>
    <dgm:cxn modelId="{B5E59D38-5B6C-491C-B72B-B67077520C32}" srcId="{6C915D8A-152C-413C-8A1C-63ED580C0CB9}" destId="{25455773-1DAB-4D8B-A1C2-C63315E7259C}" srcOrd="1" destOrd="0" parTransId="{4A9EE607-84FF-4F7C-B6E9-8C13A444BCF1}" sibTransId="{9F184840-FC6E-43CD-9D3F-6AF185F04088}"/>
    <dgm:cxn modelId="{58548EC0-A771-4B79-BE7B-87733A0A3C35}" type="presOf" srcId="{DA0E11E8-95F9-4A7B-873A-2F8E3EC8D268}" destId="{CEFB2D7F-260C-4DA1-9BB2-E486DE5D65C3}" srcOrd="0" destOrd="0" presId="urn:microsoft.com/office/officeart/2005/8/layout/radial4"/>
    <dgm:cxn modelId="{43C58D44-681C-4CCE-82CE-834BAB3A41B2}" srcId="{DA0E11E8-95F9-4A7B-873A-2F8E3EC8D268}" destId="{6C915D8A-152C-413C-8A1C-63ED580C0CB9}" srcOrd="0" destOrd="0" parTransId="{25017C46-495E-4D7F-8634-9A8E2F8DB161}" sibTransId="{22A68B5C-8FB5-43E0-B70F-525A780E2270}"/>
    <dgm:cxn modelId="{32872BE6-7CF5-4A27-AFC9-B5CF592BC210}" type="presOf" srcId="{6C915D8A-152C-413C-8A1C-63ED580C0CB9}" destId="{B451F8AC-C3A8-4BE9-8DFD-39CA5C37D6EB}" srcOrd="0" destOrd="0" presId="urn:microsoft.com/office/officeart/2005/8/layout/radial4"/>
    <dgm:cxn modelId="{65851A79-EB3C-400D-98E0-EB13EF4EBDF2}" type="presOf" srcId="{4A9EE607-84FF-4F7C-B6E9-8C13A444BCF1}" destId="{388E22C9-060F-4A6F-92F8-03881EEF44F0}" srcOrd="0" destOrd="0" presId="urn:microsoft.com/office/officeart/2005/8/layout/radial4"/>
    <dgm:cxn modelId="{0C8752E2-DCD8-458A-AB29-888DE5222653}" srcId="{6C915D8A-152C-413C-8A1C-63ED580C0CB9}" destId="{60E4ECA7-62F4-4377-B467-2FAC22574790}" srcOrd="2" destOrd="0" parTransId="{ECD17E35-F97F-42AA-AB28-5AC211032D11}" sibTransId="{F1BC44C4-6422-438D-850E-AA7D6A38B2B1}"/>
    <dgm:cxn modelId="{12B71FC8-F4EC-4A8F-AED2-419FA72B60B0}" type="presOf" srcId="{60E4ECA7-62F4-4377-B467-2FAC22574790}" destId="{3C593943-A2A8-4A77-B118-F2BD0466D05B}" srcOrd="0" destOrd="0" presId="urn:microsoft.com/office/officeart/2005/8/layout/radial4"/>
    <dgm:cxn modelId="{164E9E9A-B44D-40E4-BDDC-4DB3925DAE5D}" srcId="{DA0E11E8-95F9-4A7B-873A-2F8E3EC8D268}" destId="{5DB5E4D2-D584-4F84-BA84-456D09BDE7DD}" srcOrd="1" destOrd="0" parTransId="{66D6E930-382A-41F2-BFA5-C2A807EFF8E4}" sibTransId="{132D96E9-CB1F-4E18-A01A-6135F3E130CC}"/>
    <dgm:cxn modelId="{9BB373C8-104D-4C96-A6F6-1BC083D4218B}" srcId="{DA0E11E8-95F9-4A7B-873A-2F8E3EC8D268}" destId="{64462C25-27CC-4B49-99C1-6E8B25467C83}" srcOrd="2" destOrd="0" parTransId="{12044076-A7B9-4ADD-950C-4AE4E287DD14}" sibTransId="{FFBF22ED-187F-41C4-89DB-7A1F65971591}"/>
    <dgm:cxn modelId="{16706023-799D-4F4E-BDAD-20B4FB9E06F2}" type="presOf" srcId="{25455773-1DAB-4D8B-A1C2-C63315E7259C}" destId="{0EA38F5E-F32C-4DEB-81FB-D7AD9D91E825}" srcOrd="0" destOrd="0" presId="urn:microsoft.com/office/officeart/2005/8/layout/radial4"/>
    <dgm:cxn modelId="{127DA4A7-0BE0-468C-964D-9E54B3296B82}" type="presOf" srcId="{9DF6FDFB-9619-4370-8AD6-9016DA7C01E6}" destId="{FB3D94B1-42BE-4FE2-8395-D9B263188047}" srcOrd="0" destOrd="0" presId="urn:microsoft.com/office/officeart/2005/8/layout/radial4"/>
    <dgm:cxn modelId="{C2833869-7178-4862-9234-48617641543F}" srcId="{6C915D8A-152C-413C-8A1C-63ED580C0CB9}" destId="{08B0F621-2DC6-4942-BD48-F80805B0B1C2}" srcOrd="0" destOrd="0" parTransId="{9DF6FDFB-9619-4370-8AD6-9016DA7C01E6}" sibTransId="{3E018231-D7AC-439D-876C-377913AC2AF0}"/>
    <dgm:cxn modelId="{65DD9FD3-2473-4608-A2B6-EA702CEEE2E6}" type="presOf" srcId="{08B0F621-2DC6-4942-BD48-F80805B0B1C2}" destId="{B90C6441-97C7-4DD3-BF4B-391AF890B08B}" srcOrd="0" destOrd="0" presId="urn:microsoft.com/office/officeart/2005/8/layout/radial4"/>
    <dgm:cxn modelId="{EFA68198-F9EE-42D3-96C7-4530377C19A7}" type="presOf" srcId="{ECD17E35-F97F-42AA-AB28-5AC211032D11}" destId="{A1808AA5-5B77-4566-8E88-3212AF2CB2D8}" srcOrd="0" destOrd="0" presId="urn:microsoft.com/office/officeart/2005/8/layout/radial4"/>
    <dgm:cxn modelId="{7D44AE8B-226D-4A6C-A830-EC714F59462A}" type="presParOf" srcId="{CEFB2D7F-260C-4DA1-9BB2-E486DE5D65C3}" destId="{B451F8AC-C3A8-4BE9-8DFD-39CA5C37D6EB}" srcOrd="0" destOrd="0" presId="urn:microsoft.com/office/officeart/2005/8/layout/radial4"/>
    <dgm:cxn modelId="{5A410D97-5541-47DB-A07C-7CF3E86FDD35}" type="presParOf" srcId="{CEFB2D7F-260C-4DA1-9BB2-E486DE5D65C3}" destId="{FB3D94B1-42BE-4FE2-8395-D9B263188047}" srcOrd="1" destOrd="0" presId="urn:microsoft.com/office/officeart/2005/8/layout/radial4"/>
    <dgm:cxn modelId="{0B8A0E6A-0071-47B3-A05E-F216C9CA2BEF}" type="presParOf" srcId="{CEFB2D7F-260C-4DA1-9BB2-E486DE5D65C3}" destId="{B90C6441-97C7-4DD3-BF4B-391AF890B08B}" srcOrd="2" destOrd="0" presId="urn:microsoft.com/office/officeart/2005/8/layout/radial4"/>
    <dgm:cxn modelId="{F34EEDD9-65D7-4652-A9D2-CD0038C243A7}" type="presParOf" srcId="{CEFB2D7F-260C-4DA1-9BB2-E486DE5D65C3}" destId="{388E22C9-060F-4A6F-92F8-03881EEF44F0}" srcOrd="3" destOrd="0" presId="urn:microsoft.com/office/officeart/2005/8/layout/radial4"/>
    <dgm:cxn modelId="{C59300A2-F27A-4C96-B93F-7938A38C3BBB}" type="presParOf" srcId="{CEFB2D7F-260C-4DA1-9BB2-E486DE5D65C3}" destId="{0EA38F5E-F32C-4DEB-81FB-D7AD9D91E825}" srcOrd="4" destOrd="0" presId="urn:microsoft.com/office/officeart/2005/8/layout/radial4"/>
    <dgm:cxn modelId="{69126910-9E52-424D-AE24-3C0DCD75F280}" type="presParOf" srcId="{CEFB2D7F-260C-4DA1-9BB2-E486DE5D65C3}" destId="{A1808AA5-5B77-4566-8E88-3212AF2CB2D8}" srcOrd="5" destOrd="0" presId="urn:microsoft.com/office/officeart/2005/8/layout/radial4"/>
    <dgm:cxn modelId="{CBD531D4-2477-42C9-A564-C200755E5DB8}" type="presParOf" srcId="{CEFB2D7F-260C-4DA1-9BB2-E486DE5D65C3}" destId="{3C593943-A2A8-4A77-B118-F2BD0466D05B}"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8E0D12-EFCD-440E-B43A-0CD532F9EBE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9AED1305-C692-4DCE-A503-8900F0341B43}">
      <dgm:prSet phldrT="[Text]"/>
      <dgm:spPr/>
      <dgm:t>
        <a:bodyPr/>
        <a:lstStyle/>
        <a:p>
          <a:r>
            <a:rPr lang="en-US" dirty="0" smtClean="0"/>
            <a:t>Level 1</a:t>
          </a:r>
          <a:endParaRPr lang="en-US" dirty="0"/>
        </a:p>
      </dgm:t>
    </dgm:pt>
    <dgm:pt modelId="{23ED5A08-3AE3-4636-81EC-AFCB5FEBB83F}" type="parTrans" cxnId="{F13B910D-FB4F-4330-9F25-024625BF1BC3}">
      <dgm:prSet/>
      <dgm:spPr/>
      <dgm:t>
        <a:bodyPr/>
        <a:lstStyle/>
        <a:p>
          <a:endParaRPr lang="en-US"/>
        </a:p>
      </dgm:t>
    </dgm:pt>
    <dgm:pt modelId="{7AD2D3D2-0A17-431A-BC6D-A7C173D3F110}" type="sibTrans" cxnId="{F13B910D-FB4F-4330-9F25-024625BF1BC3}">
      <dgm:prSet/>
      <dgm:spPr/>
      <dgm:t>
        <a:bodyPr/>
        <a:lstStyle/>
        <a:p>
          <a:endParaRPr lang="en-US"/>
        </a:p>
      </dgm:t>
    </dgm:pt>
    <dgm:pt modelId="{21326C9D-5A92-4F38-A702-7EC298FD6EB1}">
      <dgm:prSet phldrT="[Text]"/>
      <dgm:spPr/>
      <dgm:t>
        <a:bodyPr/>
        <a:lstStyle/>
        <a:p>
          <a:r>
            <a:rPr lang="en-US" dirty="0" smtClean="0"/>
            <a:t>Departmental Overview Presentation (January 25-31)</a:t>
          </a:r>
          <a:endParaRPr lang="en-US" dirty="0"/>
        </a:p>
      </dgm:t>
    </dgm:pt>
    <dgm:pt modelId="{4E390D5B-B911-4B63-8CE3-23E6FCE594FD}" type="parTrans" cxnId="{0730D105-DED7-48C8-A72E-40E04D0E431F}">
      <dgm:prSet/>
      <dgm:spPr/>
      <dgm:t>
        <a:bodyPr/>
        <a:lstStyle/>
        <a:p>
          <a:endParaRPr lang="en-US"/>
        </a:p>
      </dgm:t>
    </dgm:pt>
    <dgm:pt modelId="{A911E938-4AD7-4898-B570-49820B07C368}" type="sibTrans" cxnId="{0730D105-DED7-48C8-A72E-40E04D0E431F}">
      <dgm:prSet/>
      <dgm:spPr/>
      <dgm:t>
        <a:bodyPr/>
        <a:lstStyle/>
        <a:p>
          <a:endParaRPr lang="en-US"/>
        </a:p>
      </dgm:t>
    </dgm:pt>
    <dgm:pt modelId="{59B220F2-4ED5-4867-B0AE-A02102E7A387}">
      <dgm:prSet phldrT="[Text]"/>
      <dgm:spPr/>
      <dgm:t>
        <a:bodyPr/>
        <a:lstStyle/>
        <a:p>
          <a:r>
            <a:rPr lang="en-US" dirty="0" smtClean="0"/>
            <a:t>Establish Goals</a:t>
          </a:r>
          <a:endParaRPr lang="en-US" dirty="0"/>
        </a:p>
      </dgm:t>
    </dgm:pt>
    <dgm:pt modelId="{7AEE7911-EA5F-48D0-BF86-1906578F3992}" type="parTrans" cxnId="{479BF0F7-A13E-48FE-869B-27C5C6C431C5}">
      <dgm:prSet/>
      <dgm:spPr/>
      <dgm:t>
        <a:bodyPr/>
        <a:lstStyle/>
        <a:p>
          <a:endParaRPr lang="en-US"/>
        </a:p>
      </dgm:t>
    </dgm:pt>
    <dgm:pt modelId="{46669BBC-B5B1-4828-B86B-34D1B4100E02}" type="sibTrans" cxnId="{479BF0F7-A13E-48FE-869B-27C5C6C431C5}">
      <dgm:prSet/>
      <dgm:spPr/>
      <dgm:t>
        <a:bodyPr/>
        <a:lstStyle/>
        <a:p>
          <a:endParaRPr lang="en-US"/>
        </a:p>
      </dgm:t>
    </dgm:pt>
    <dgm:pt modelId="{0ECBF80A-5E8E-44BE-8423-E12C53ADD5B7}">
      <dgm:prSet phldrT="[Text]"/>
      <dgm:spPr/>
      <dgm:t>
        <a:bodyPr/>
        <a:lstStyle/>
        <a:p>
          <a:r>
            <a:rPr lang="en-US" dirty="0" smtClean="0"/>
            <a:t>Level 2</a:t>
          </a:r>
          <a:endParaRPr lang="en-US" dirty="0"/>
        </a:p>
      </dgm:t>
    </dgm:pt>
    <dgm:pt modelId="{B607A57E-B3D9-43B7-95E2-38C819827844}" type="parTrans" cxnId="{6BEAE66B-57CD-450E-AF83-34B14DFD668C}">
      <dgm:prSet/>
      <dgm:spPr/>
      <dgm:t>
        <a:bodyPr/>
        <a:lstStyle/>
        <a:p>
          <a:endParaRPr lang="en-US"/>
        </a:p>
      </dgm:t>
    </dgm:pt>
    <dgm:pt modelId="{2069393C-E498-4B75-A347-04CCD6B8E7DB}" type="sibTrans" cxnId="{6BEAE66B-57CD-450E-AF83-34B14DFD668C}">
      <dgm:prSet/>
      <dgm:spPr/>
      <dgm:t>
        <a:bodyPr/>
        <a:lstStyle/>
        <a:p>
          <a:endParaRPr lang="en-US"/>
        </a:p>
      </dgm:t>
    </dgm:pt>
    <dgm:pt modelId="{38404917-EA9C-4B71-9645-7D64BC9428B5}">
      <dgm:prSet phldrT="[Text]"/>
      <dgm:spPr/>
      <dgm:t>
        <a:bodyPr/>
        <a:lstStyle/>
        <a:p>
          <a:r>
            <a:rPr lang="en-US" dirty="0" smtClean="0"/>
            <a:t>Practical Workshops (See training calendar)</a:t>
          </a:r>
          <a:endParaRPr lang="en-US" dirty="0"/>
        </a:p>
      </dgm:t>
    </dgm:pt>
    <dgm:pt modelId="{653D5BA3-B4DE-48C6-BA0E-5E60A4BEFAB2}" type="parTrans" cxnId="{C73DA0E4-2575-4905-ACD3-2895F978DC3F}">
      <dgm:prSet/>
      <dgm:spPr/>
      <dgm:t>
        <a:bodyPr/>
        <a:lstStyle/>
        <a:p>
          <a:endParaRPr lang="en-US"/>
        </a:p>
      </dgm:t>
    </dgm:pt>
    <dgm:pt modelId="{1097551F-E93E-499F-8CB8-A22FED8F2C52}" type="sibTrans" cxnId="{C73DA0E4-2575-4905-ACD3-2895F978DC3F}">
      <dgm:prSet/>
      <dgm:spPr/>
      <dgm:t>
        <a:bodyPr/>
        <a:lstStyle/>
        <a:p>
          <a:endParaRPr lang="en-US"/>
        </a:p>
      </dgm:t>
    </dgm:pt>
    <dgm:pt modelId="{E2BE35AA-5AC8-42DE-96F1-0EFF9D02B116}">
      <dgm:prSet phldrT="[Text]"/>
      <dgm:spPr/>
      <dgm:t>
        <a:bodyPr/>
        <a:lstStyle/>
        <a:p>
          <a:r>
            <a:rPr lang="en-US" dirty="0" smtClean="0"/>
            <a:t>Creating and Reshaping in Progress</a:t>
          </a:r>
          <a:endParaRPr lang="en-US" dirty="0"/>
        </a:p>
      </dgm:t>
    </dgm:pt>
    <dgm:pt modelId="{477C0EFF-0C20-4637-B3FE-3A06EDE25454}" type="parTrans" cxnId="{CA9027FA-5E34-44A1-A108-7618AE9E7D8E}">
      <dgm:prSet/>
      <dgm:spPr/>
      <dgm:t>
        <a:bodyPr/>
        <a:lstStyle/>
        <a:p>
          <a:endParaRPr lang="en-US"/>
        </a:p>
      </dgm:t>
    </dgm:pt>
    <dgm:pt modelId="{C8E6C9DA-A12F-45A6-871B-8B6E67F5855B}" type="sibTrans" cxnId="{CA9027FA-5E34-44A1-A108-7618AE9E7D8E}">
      <dgm:prSet/>
      <dgm:spPr/>
      <dgm:t>
        <a:bodyPr/>
        <a:lstStyle/>
        <a:p>
          <a:endParaRPr lang="en-US"/>
        </a:p>
      </dgm:t>
    </dgm:pt>
    <dgm:pt modelId="{8EA571DF-E479-45CF-9FC0-0FF92A41833D}">
      <dgm:prSet phldrT="[Text]"/>
      <dgm:spPr/>
      <dgm:t>
        <a:bodyPr/>
        <a:lstStyle/>
        <a:p>
          <a:r>
            <a:rPr lang="en-US" dirty="0" smtClean="0"/>
            <a:t>Level 3</a:t>
          </a:r>
          <a:endParaRPr lang="en-US" dirty="0"/>
        </a:p>
      </dgm:t>
    </dgm:pt>
    <dgm:pt modelId="{52E711B8-3C06-4761-BF7C-5609769470F6}" type="parTrans" cxnId="{0AC09E77-CC52-4ED1-B3DB-83D062E6535C}">
      <dgm:prSet/>
      <dgm:spPr/>
      <dgm:t>
        <a:bodyPr/>
        <a:lstStyle/>
        <a:p>
          <a:endParaRPr lang="en-US"/>
        </a:p>
      </dgm:t>
    </dgm:pt>
    <dgm:pt modelId="{5F0CD749-D809-4E12-826D-AAD7D078EAF4}" type="sibTrans" cxnId="{0AC09E77-CC52-4ED1-B3DB-83D062E6535C}">
      <dgm:prSet/>
      <dgm:spPr/>
      <dgm:t>
        <a:bodyPr/>
        <a:lstStyle/>
        <a:p>
          <a:endParaRPr lang="en-US"/>
        </a:p>
      </dgm:t>
    </dgm:pt>
    <dgm:pt modelId="{2DBF5AAB-35EC-4F5D-AD06-4625E7AE23BE}">
      <dgm:prSet phldrT="[Text]"/>
      <dgm:spPr/>
      <dgm:t>
        <a:bodyPr/>
        <a:lstStyle/>
        <a:p>
          <a:r>
            <a:rPr lang="en-US" dirty="0" smtClean="0"/>
            <a:t>Professional Leave (first two weeks in April)</a:t>
          </a:r>
          <a:endParaRPr lang="en-US" dirty="0"/>
        </a:p>
      </dgm:t>
    </dgm:pt>
    <dgm:pt modelId="{EAD268CC-F0AF-485F-81A9-ECFE3DA2F99E}" type="parTrans" cxnId="{C1F78AD4-489F-42D9-B41F-804CD3E15BA1}">
      <dgm:prSet/>
      <dgm:spPr/>
      <dgm:t>
        <a:bodyPr/>
        <a:lstStyle/>
        <a:p>
          <a:endParaRPr lang="en-US"/>
        </a:p>
      </dgm:t>
    </dgm:pt>
    <dgm:pt modelId="{6C7F828A-617B-43D3-82EB-5723F52128E5}" type="sibTrans" cxnId="{C1F78AD4-489F-42D9-B41F-804CD3E15BA1}">
      <dgm:prSet/>
      <dgm:spPr/>
      <dgm:t>
        <a:bodyPr/>
        <a:lstStyle/>
        <a:p>
          <a:endParaRPr lang="en-US"/>
        </a:p>
      </dgm:t>
    </dgm:pt>
    <dgm:pt modelId="{D2B7C3CB-D7B1-480C-8F56-8ADA5AE3E4EE}">
      <dgm:prSet phldrT="[Text]"/>
      <dgm:spPr/>
      <dgm:t>
        <a:bodyPr/>
        <a:lstStyle/>
        <a:p>
          <a:r>
            <a:rPr lang="en-US" dirty="0" smtClean="0"/>
            <a:t>Collaborative Unit Revision or Creation </a:t>
          </a:r>
          <a:r>
            <a:rPr lang="en-US" dirty="0" smtClean="0">
              <a:sym typeface="Wingdings" pitchFamily="2" charset="2"/>
            </a:rPr>
            <a:t></a:t>
          </a:r>
          <a:endParaRPr lang="en-US" dirty="0"/>
        </a:p>
      </dgm:t>
    </dgm:pt>
    <dgm:pt modelId="{6E15CCF4-AFE2-4545-93DE-1272BD115F37}" type="parTrans" cxnId="{CBFF09AB-3EFF-4F70-8833-69D989317D40}">
      <dgm:prSet/>
      <dgm:spPr/>
      <dgm:t>
        <a:bodyPr/>
        <a:lstStyle/>
        <a:p>
          <a:endParaRPr lang="en-US"/>
        </a:p>
      </dgm:t>
    </dgm:pt>
    <dgm:pt modelId="{1CE85575-6F67-4013-B04F-C02B4DB1EE6D}" type="sibTrans" cxnId="{CBFF09AB-3EFF-4F70-8833-69D989317D40}">
      <dgm:prSet/>
      <dgm:spPr/>
      <dgm:t>
        <a:bodyPr/>
        <a:lstStyle/>
        <a:p>
          <a:endParaRPr lang="en-US"/>
        </a:p>
      </dgm:t>
    </dgm:pt>
    <dgm:pt modelId="{FF106DFC-EEF1-4F37-918A-80DAF2F34A65}">
      <dgm:prSet phldrT="[Text]"/>
      <dgm:spPr/>
      <dgm:t>
        <a:bodyPr/>
        <a:lstStyle/>
        <a:p>
          <a:r>
            <a:rPr lang="en-US" dirty="0" smtClean="0">
              <a:sym typeface="Wingdings" pitchFamily="2" charset="2"/>
            </a:rPr>
            <a:t>Level 4	</a:t>
          </a:r>
          <a:endParaRPr lang="en-US" dirty="0"/>
        </a:p>
      </dgm:t>
    </dgm:pt>
    <dgm:pt modelId="{88E5E26A-362F-4C55-B0F8-E206265047AA}" type="parTrans" cxnId="{985E8523-4CD6-48DA-A535-2400DF3FB963}">
      <dgm:prSet/>
      <dgm:spPr/>
    </dgm:pt>
    <dgm:pt modelId="{36A200AF-9B7B-4853-A795-E3E3DD9D279D}" type="sibTrans" cxnId="{985E8523-4CD6-48DA-A535-2400DF3FB963}">
      <dgm:prSet/>
      <dgm:spPr/>
    </dgm:pt>
    <dgm:pt modelId="{4C2A2CF6-333D-489C-8722-058CBC2301A7}">
      <dgm:prSet phldrT="[Text]"/>
      <dgm:spPr/>
      <dgm:t>
        <a:bodyPr/>
        <a:lstStyle/>
        <a:p>
          <a:r>
            <a:rPr lang="en-US" dirty="0" smtClean="0"/>
            <a:t>Unit Showcase—(May 23</a:t>
          </a:r>
          <a:r>
            <a:rPr lang="en-US" baseline="30000" dirty="0" smtClean="0"/>
            <a:t>rd</a:t>
          </a:r>
          <a:r>
            <a:rPr lang="en-US" dirty="0" smtClean="0"/>
            <a:t>) It’s go time!  </a:t>
          </a:r>
          <a:endParaRPr lang="en-US" dirty="0"/>
        </a:p>
      </dgm:t>
    </dgm:pt>
    <dgm:pt modelId="{EBC5F1EF-50D0-4B8F-A7A8-56F2FEEA5C2E}" type="parTrans" cxnId="{5FA3AA16-4E40-47AD-8758-9B422DACE036}">
      <dgm:prSet/>
      <dgm:spPr/>
    </dgm:pt>
    <dgm:pt modelId="{08B16545-FD39-409D-A408-531E2A899E90}" type="sibTrans" cxnId="{5FA3AA16-4E40-47AD-8758-9B422DACE036}">
      <dgm:prSet/>
      <dgm:spPr/>
    </dgm:pt>
    <dgm:pt modelId="{1946D8BF-AA2A-4D4B-A252-8BF27E242AEE}">
      <dgm:prSet phldrT="[Text]"/>
      <dgm:spPr/>
      <dgm:t>
        <a:bodyPr/>
        <a:lstStyle/>
        <a:p>
          <a:r>
            <a:rPr lang="en-US" dirty="0" smtClean="0"/>
            <a:t>Awards are on the line people.  Red Carpet award ceremony on June 13</a:t>
          </a:r>
          <a:r>
            <a:rPr lang="en-US" baseline="30000" dirty="0" smtClean="0"/>
            <a:t>th</a:t>
          </a:r>
          <a:r>
            <a:rPr lang="en-US" dirty="0" smtClean="0"/>
            <a:t>.</a:t>
          </a:r>
          <a:endParaRPr lang="en-US" dirty="0"/>
        </a:p>
      </dgm:t>
    </dgm:pt>
    <dgm:pt modelId="{3C41B9CF-7E6F-4584-BD22-B674F673339B}" type="parTrans" cxnId="{01B2D794-B5D9-43B4-8C5F-04C51B1EE1B5}">
      <dgm:prSet/>
      <dgm:spPr/>
    </dgm:pt>
    <dgm:pt modelId="{34611FBE-A8AB-4C99-A19C-44A252415B45}" type="sibTrans" cxnId="{01B2D794-B5D9-43B4-8C5F-04C51B1EE1B5}">
      <dgm:prSet/>
      <dgm:spPr/>
    </dgm:pt>
    <dgm:pt modelId="{25E4FDDF-1090-4A5C-8B2D-D0304A8BFC0E}" type="pres">
      <dgm:prSet presAssocID="{AE8E0D12-EFCD-440E-B43A-0CD532F9EBE1}" presName="linearFlow" presStyleCnt="0">
        <dgm:presLayoutVars>
          <dgm:dir/>
          <dgm:animLvl val="lvl"/>
          <dgm:resizeHandles val="exact"/>
        </dgm:presLayoutVars>
      </dgm:prSet>
      <dgm:spPr/>
      <dgm:t>
        <a:bodyPr/>
        <a:lstStyle/>
        <a:p>
          <a:endParaRPr lang="en-US"/>
        </a:p>
      </dgm:t>
    </dgm:pt>
    <dgm:pt modelId="{59F53641-9BD4-4659-80A2-38BEBB2930BB}" type="pres">
      <dgm:prSet presAssocID="{9AED1305-C692-4DCE-A503-8900F0341B43}" presName="composite" presStyleCnt="0"/>
      <dgm:spPr/>
    </dgm:pt>
    <dgm:pt modelId="{82DA255F-08A5-4290-92F5-2DE03A4A608E}" type="pres">
      <dgm:prSet presAssocID="{9AED1305-C692-4DCE-A503-8900F0341B43}" presName="parentText" presStyleLbl="alignNode1" presStyleIdx="0" presStyleCnt="4">
        <dgm:presLayoutVars>
          <dgm:chMax val="1"/>
          <dgm:bulletEnabled val="1"/>
        </dgm:presLayoutVars>
      </dgm:prSet>
      <dgm:spPr/>
      <dgm:t>
        <a:bodyPr/>
        <a:lstStyle/>
        <a:p>
          <a:endParaRPr lang="en-US"/>
        </a:p>
      </dgm:t>
    </dgm:pt>
    <dgm:pt modelId="{CA43DD86-9161-414D-900D-82981D041917}" type="pres">
      <dgm:prSet presAssocID="{9AED1305-C692-4DCE-A503-8900F0341B43}" presName="descendantText" presStyleLbl="alignAcc1" presStyleIdx="0" presStyleCnt="4">
        <dgm:presLayoutVars>
          <dgm:bulletEnabled val="1"/>
        </dgm:presLayoutVars>
      </dgm:prSet>
      <dgm:spPr/>
      <dgm:t>
        <a:bodyPr/>
        <a:lstStyle/>
        <a:p>
          <a:endParaRPr lang="en-US"/>
        </a:p>
      </dgm:t>
    </dgm:pt>
    <dgm:pt modelId="{405CD03C-64D7-4124-8459-1BD5EC7C3BB1}" type="pres">
      <dgm:prSet presAssocID="{7AD2D3D2-0A17-431A-BC6D-A7C173D3F110}" presName="sp" presStyleCnt="0"/>
      <dgm:spPr/>
    </dgm:pt>
    <dgm:pt modelId="{34B5D7BA-9510-437C-96BE-1FAF8DE9692E}" type="pres">
      <dgm:prSet presAssocID="{0ECBF80A-5E8E-44BE-8423-E12C53ADD5B7}" presName="composite" presStyleCnt="0"/>
      <dgm:spPr/>
    </dgm:pt>
    <dgm:pt modelId="{B5E8EC1E-C312-4062-BD41-55BA4DE1FA38}" type="pres">
      <dgm:prSet presAssocID="{0ECBF80A-5E8E-44BE-8423-E12C53ADD5B7}" presName="parentText" presStyleLbl="alignNode1" presStyleIdx="1" presStyleCnt="4">
        <dgm:presLayoutVars>
          <dgm:chMax val="1"/>
          <dgm:bulletEnabled val="1"/>
        </dgm:presLayoutVars>
      </dgm:prSet>
      <dgm:spPr/>
      <dgm:t>
        <a:bodyPr/>
        <a:lstStyle/>
        <a:p>
          <a:endParaRPr lang="en-US"/>
        </a:p>
      </dgm:t>
    </dgm:pt>
    <dgm:pt modelId="{67D8EA2C-7C51-4D4B-83D4-59EDE4CE459C}" type="pres">
      <dgm:prSet presAssocID="{0ECBF80A-5E8E-44BE-8423-E12C53ADD5B7}" presName="descendantText" presStyleLbl="alignAcc1" presStyleIdx="1" presStyleCnt="4">
        <dgm:presLayoutVars>
          <dgm:bulletEnabled val="1"/>
        </dgm:presLayoutVars>
      </dgm:prSet>
      <dgm:spPr/>
      <dgm:t>
        <a:bodyPr/>
        <a:lstStyle/>
        <a:p>
          <a:endParaRPr lang="en-US"/>
        </a:p>
      </dgm:t>
    </dgm:pt>
    <dgm:pt modelId="{52529554-8D3C-48CC-84B1-7DC8DCB2395D}" type="pres">
      <dgm:prSet presAssocID="{2069393C-E498-4B75-A347-04CCD6B8E7DB}" presName="sp" presStyleCnt="0"/>
      <dgm:spPr/>
    </dgm:pt>
    <dgm:pt modelId="{4AE88B89-241D-4217-A69D-5D5309852690}" type="pres">
      <dgm:prSet presAssocID="{8EA571DF-E479-45CF-9FC0-0FF92A41833D}" presName="composite" presStyleCnt="0"/>
      <dgm:spPr/>
    </dgm:pt>
    <dgm:pt modelId="{D8020313-7095-4BF8-A0F3-2703F7F60DED}" type="pres">
      <dgm:prSet presAssocID="{8EA571DF-E479-45CF-9FC0-0FF92A41833D}" presName="parentText" presStyleLbl="alignNode1" presStyleIdx="2" presStyleCnt="4">
        <dgm:presLayoutVars>
          <dgm:chMax val="1"/>
          <dgm:bulletEnabled val="1"/>
        </dgm:presLayoutVars>
      </dgm:prSet>
      <dgm:spPr/>
      <dgm:t>
        <a:bodyPr/>
        <a:lstStyle/>
        <a:p>
          <a:endParaRPr lang="en-US"/>
        </a:p>
      </dgm:t>
    </dgm:pt>
    <dgm:pt modelId="{98B8C758-243A-4BE5-870A-D8F18C033998}" type="pres">
      <dgm:prSet presAssocID="{8EA571DF-E479-45CF-9FC0-0FF92A41833D}" presName="descendantText" presStyleLbl="alignAcc1" presStyleIdx="2" presStyleCnt="4">
        <dgm:presLayoutVars>
          <dgm:bulletEnabled val="1"/>
        </dgm:presLayoutVars>
      </dgm:prSet>
      <dgm:spPr/>
      <dgm:t>
        <a:bodyPr/>
        <a:lstStyle/>
        <a:p>
          <a:endParaRPr lang="en-US"/>
        </a:p>
      </dgm:t>
    </dgm:pt>
    <dgm:pt modelId="{8E6DD902-0C86-40CB-8C4F-D18018DD5375}" type="pres">
      <dgm:prSet presAssocID="{5F0CD749-D809-4E12-826D-AAD7D078EAF4}" presName="sp" presStyleCnt="0"/>
      <dgm:spPr/>
    </dgm:pt>
    <dgm:pt modelId="{5EC5FFE6-C966-4975-8523-B0255E5808CA}" type="pres">
      <dgm:prSet presAssocID="{FF106DFC-EEF1-4F37-918A-80DAF2F34A65}" presName="composite" presStyleCnt="0"/>
      <dgm:spPr/>
    </dgm:pt>
    <dgm:pt modelId="{56B2C58F-A918-4BA1-AD09-4833E6E09392}" type="pres">
      <dgm:prSet presAssocID="{FF106DFC-EEF1-4F37-918A-80DAF2F34A65}" presName="parentText" presStyleLbl="alignNode1" presStyleIdx="3" presStyleCnt="4">
        <dgm:presLayoutVars>
          <dgm:chMax val="1"/>
          <dgm:bulletEnabled val="1"/>
        </dgm:presLayoutVars>
      </dgm:prSet>
      <dgm:spPr/>
      <dgm:t>
        <a:bodyPr/>
        <a:lstStyle/>
        <a:p>
          <a:endParaRPr lang="en-US"/>
        </a:p>
      </dgm:t>
    </dgm:pt>
    <dgm:pt modelId="{38EDCCE2-76CA-471B-9C4B-31B122CF6EC8}" type="pres">
      <dgm:prSet presAssocID="{FF106DFC-EEF1-4F37-918A-80DAF2F34A65}" presName="descendantText" presStyleLbl="alignAcc1" presStyleIdx="3" presStyleCnt="4">
        <dgm:presLayoutVars>
          <dgm:bulletEnabled val="1"/>
        </dgm:presLayoutVars>
      </dgm:prSet>
      <dgm:spPr/>
      <dgm:t>
        <a:bodyPr/>
        <a:lstStyle/>
        <a:p>
          <a:endParaRPr lang="en-US"/>
        </a:p>
      </dgm:t>
    </dgm:pt>
  </dgm:ptLst>
  <dgm:cxnLst>
    <dgm:cxn modelId="{C73DA0E4-2575-4905-ACD3-2895F978DC3F}" srcId="{0ECBF80A-5E8E-44BE-8423-E12C53ADD5B7}" destId="{38404917-EA9C-4B71-9645-7D64BC9428B5}" srcOrd="0" destOrd="0" parTransId="{653D5BA3-B4DE-48C6-BA0E-5E60A4BEFAB2}" sibTransId="{1097551F-E93E-499F-8CB8-A22FED8F2C52}"/>
    <dgm:cxn modelId="{BEC7C3A3-D65B-4E95-B825-C4C862B88351}" type="presOf" srcId="{2DBF5AAB-35EC-4F5D-AD06-4625E7AE23BE}" destId="{98B8C758-243A-4BE5-870A-D8F18C033998}" srcOrd="0" destOrd="0" presId="urn:microsoft.com/office/officeart/2005/8/layout/chevron2"/>
    <dgm:cxn modelId="{73E6E79F-27E5-4ACD-A185-BF914E52B818}" type="presOf" srcId="{8EA571DF-E479-45CF-9FC0-0FF92A41833D}" destId="{D8020313-7095-4BF8-A0F3-2703F7F60DED}" srcOrd="0" destOrd="0" presId="urn:microsoft.com/office/officeart/2005/8/layout/chevron2"/>
    <dgm:cxn modelId="{6BEAE66B-57CD-450E-AF83-34B14DFD668C}" srcId="{AE8E0D12-EFCD-440E-B43A-0CD532F9EBE1}" destId="{0ECBF80A-5E8E-44BE-8423-E12C53ADD5B7}" srcOrd="1" destOrd="0" parTransId="{B607A57E-B3D9-43B7-95E2-38C819827844}" sibTransId="{2069393C-E498-4B75-A347-04CCD6B8E7DB}"/>
    <dgm:cxn modelId="{479BF0F7-A13E-48FE-869B-27C5C6C431C5}" srcId="{9AED1305-C692-4DCE-A503-8900F0341B43}" destId="{59B220F2-4ED5-4867-B0AE-A02102E7A387}" srcOrd="1" destOrd="0" parTransId="{7AEE7911-EA5F-48D0-BF86-1906578F3992}" sibTransId="{46669BBC-B5B1-4828-B86B-34D1B4100E02}"/>
    <dgm:cxn modelId="{62FB8C71-D5EC-4F43-91DE-ED2F35AD1127}" type="presOf" srcId="{21326C9D-5A92-4F38-A702-7EC298FD6EB1}" destId="{CA43DD86-9161-414D-900D-82981D041917}" srcOrd="0" destOrd="0" presId="urn:microsoft.com/office/officeart/2005/8/layout/chevron2"/>
    <dgm:cxn modelId="{79E8D8E6-9DA0-4FAB-A29D-BB794F62C02D}" type="presOf" srcId="{4C2A2CF6-333D-489C-8722-058CBC2301A7}" destId="{38EDCCE2-76CA-471B-9C4B-31B122CF6EC8}" srcOrd="0" destOrd="0" presId="urn:microsoft.com/office/officeart/2005/8/layout/chevron2"/>
    <dgm:cxn modelId="{B3A94C9B-B1A6-42E6-BCFA-6E0DC3206E42}" type="presOf" srcId="{38404917-EA9C-4B71-9645-7D64BC9428B5}" destId="{67D8EA2C-7C51-4D4B-83D4-59EDE4CE459C}" srcOrd="0" destOrd="0" presId="urn:microsoft.com/office/officeart/2005/8/layout/chevron2"/>
    <dgm:cxn modelId="{DA26A5DD-99F6-4E57-A849-7F07912306BB}" type="presOf" srcId="{D2B7C3CB-D7B1-480C-8F56-8ADA5AE3E4EE}" destId="{98B8C758-243A-4BE5-870A-D8F18C033998}" srcOrd="0" destOrd="1" presId="urn:microsoft.com/office/officeart/2005/8/layout/chevron2"/>
    <dgm:cxn modelId="{CBFF09AB-3EFF-4F70-8833-69D989317D40}" srcId="{8EA571DF-E479-45CF-9FC0-0FF92A41833D}" destId="{D2B7C3CB-D7B1-480C-8F56-8ADA5AE3E4EE}" srcOrd="1" destOrd="0" parTransId="{6E15CCF4-AFE2-4545-93DE-1272BD115F37}" sibTransId="{1CE85575-6F67-4013-B04F-C02B4DB1EE6D}"/>
    <dgm:cxn modelId="{01B2D794-B5D9-43B4-8C5F-04C51B1EE1B5}" srcId="{FF106DFC-EEF1-4F37-918A-80DAF2F34A65}" destId="{1946D8BF-AA2A-4D4B-A252-8BF27E242AEE}" srcOrd="1" destOrd="0" parTransId="{3C41B9CF-7E6F-4584-BD22-B674F673339B}" sibTransId="{34611FBE-A8AB-4C99-A19C-44A252415B45}"/>
    <dgm:cxn modelId="{C1F78AD4-489F-42D9-B41F-804CD3E15BA1}" srcId="{8EA571DF-E479-45CF-9FC0-0FF92A41833D}" destId="{2DBF5AAB-35EC-4F5D-AD06-4625E7AE23BE}" srcOrd="0" destOrd="0" parTransId="{EAD268CC-F0AF-485F-81A9-ECFE3DA2F99E}" sibTransId="{6C7F828A-617B-43D3-82EB-5723F52128E5}"/>
    <dgm:cxn modelId="{70A78D31-C331-4886-A269-DB99F1409A8D}" type="presOf" srcId="{59B220F2-4ED5-4867-B0AE-A02102E7A387}" destId="{CA43DD86-9161-414D-900D-82981D041917}" srcOrd="0" destOrd="1" presId="urn:microsoft.com/office/officeart/2005/8/layout/chevron2"/>
    <dgm:cxn modelId="{5FA3AA16-4E40-47AD-8758-9B422DACE036}" srcId="{FF106DFC-EEF1-4F37-918A-80DAF2F34A65}" destId="{4C2A2CF6-333D-489C-8722-058CBC2301A7}" srcOrd="0" destOrd="0" parTransId="{EBC5F1EF-50D0-4B8F-A7A8-56F2FEEA5C2E}" sibTransId="{08B16545-FD39-409D-A408-531E2A899E90}"/>
    <dgm:cxn modelId="{0AC09E77-CC52-4ED1-B3DB-83D062E6535C}" srcId="{AE8E0D12-EFCD-440E-B43A-0CD532F9EBE1}" destId="{8EA571DF-E479-45CF-9FC0-0FF92A41833D}" srcOrd="2" destOrd="0" parTransId="{52E711B8-3C06-4761-BF7C-5609769470F6}" sibTransId="{5F0CD749-D809-4E12-826D-AAD7D078EAF4}"/>
    <dgm:cxn modelId="{F13B910D-FB4F-4330-9F25-024625BF1BC3}" srcId="{AE8E0D12-EFCD-440E-B43A-0CD532F9EBE1}" destId="{9AED1305-C692-4DCE-A503-8900F0341B43}" srcOrd="0" destOrd="0" parTransId="{23ED5A08-3AE3-4636-81EC-AFCB5FEBB83F}" sibTransId="{7AD2D3D2-0A17-431A-BC6D-A7C173D3F110}"/>
    <dgm:cxn modelId="{CA9027FA-5E34-44A1-A108-7618AE9E7D8E}" srcId="{0ECBF80A-5E8E-44BE-8423-E12C53ADD5B7}" destId="{E2BE35AA-5AC8-42DE-96F1-0EFF9D02B116}" srcOrd="1" destOrd="0" parTransId="{477C0EFF-0C20-4637-B3FE-3A06EDE25454}" sibTransId="{C8E6C9DA-A12F-45A6-871B-8B6E67F5855B}"/>
    <dgm:cxn modelId="{3038A980-E7D7-4320-8AA7-4B452398EE07}" type="presOf" srcId="{FF106DFC-EEF1-4F37-918A-80DAF2F34A65}" destId="{56B2C58F-A918-4BA1-AD09-4833E6E09392}" srcOrd="0" destOrd="0" presId="urn:microsoft.com/office/officeart/2005/8/layout/chevron2"/>
    <dgm:cxn modelId="{B8747FAA-2C30-4747-9914-9F3009D8FEC4}" type="presOf" srcId="{1946D8BF-AA2A-4D4B-A252-8BF27E242AEE}" destId="{38EDCCE2-76CA-471B-9C4B-31B122CF6EC8}" srcOrd="0" destOrd="1" presId="urn:microsoft.com/office/officeart/2005/8/layout/chevron2"/>
    <dgm:cxn modelId="{985E8523-4CD6-48DA-A535-2400DF3FB963}" srcId="{AE8E0D12-EFCD-440E-B43A-0CD532F9EBE1}" destId="{FF106DFC-EEF1-4F37-918A-80DAF2F34A65}" srcOrd="3" destOrd="0" parTransId="{88E5E26A-362F-4C55-B0F8-E206265047AA}" sibTransId="{36A200AF-9B7B-4853-A795-E3E3DD9D279D}"/>
    <dgm:cxn modelId="{C3AC973B-EA6B-4BF4-95C2-49D6BED8B750}" type="presOf" srcId="{9AED1305-C692-4DCE-A503-8900F0341B43}" destId="{82DA255F-08A5-4290-92F5-2DE03A4A608E}" srcOrd="0" destOrd="0" presId="urn:microsoft.com/office/officeart/2005/8/layout/chevron2"/>
    <dgm:cxn modelId="{0730D105-DED7-48C8-A72E-40E04D0E431F}" srcId="{9AED1305-C692-4DCE-A503-8900F0341B43}" destId="{21326C9D-5A92-4F38-A702-7EC298FD6EB1}" srcOrd="0" destOrd="0" parTransId="{4E390D5B-B911-4B63-8CE3-23E6FCE594FD}" sibTransId="{A911E938-4AD7-4898-B570-49820B07C368}"/>
    <dgm:cxn modelId="{A7461B11-596D-41AF-8132-F003DA5DB72E}" type="presOf" srcId="{E2BE35AA-5AC8-42DE-96F1-0EFF9D02B116}" destId="{67D8EA2C-7C51-4D4B-83D4-59EDE4CE459C}" srcOrd="0" destOrd="1" presId="urn:microsoft.com/office/officeart/2005/8/layout/chevron2"/>
    <dgm:cxn modelId="{3459D639-BA99-403D-ADD4-11C83A677AE0}" type="presOf" srcId="{0ECBF80A-5E8E-44BE-8423-E12C53ADD5B7}" destId="{B5E8EC1E-C312-4062-BD41-55BA4DE1FA38}" srcOrd="0" destOrd="0" presId="urn:microsoft.com/office/officeart/2005/8/layout/chevron2"/>
    <dgm:cxn modelId="{4D467B83-EAD4-4C90-B968-17965440592A}" type="presOf" srcId="{AE8E0D12-EFCD-440E-B43A-0CD532F9EBE1}" destId="{25E4FDDF-1090-4A5C-8B2D-D0304A8BFC0E}" srcOrd="0" destOrd="0" presId="urn:microsoft.com/office/officeart/2005/8/layout/chevron2"/>
    <dgm:cxn modelId="{FD059284-E8D5-42A0-A5FA-2CBEB0050F45}" type="presParOf" srcId="{25E4FDDF-1090-4A5C-8B2D-D0304A8BFC0E}" destId="{59F53641-9BD4-4659-80A2-38BEBB2930BB}" srcOrd="0" destOrd="0" presId="urn:microsoft.com/office/officeart/2005/8/layout/chevron2"/>
    <dgm:cxn modelId="{B1C4B422-DEF6-4630-AC9D-74EE61C606C7}" type="presParOf" srcId="{59F53641-9BD4-4659-80A2-38BEBB2930BB}" destId="{82DA255F-08A5-4290-92F5-2DE03A4A608E}" srcOrd="0" destOrd="0" presId="urn:microsoft.com/office/officeart/2005/8/layout/chevron2"/>
    <dgm:cxn modelId="{7CD52DB4-369D-42C8-A7CC-D20E60B2DCC9}" type="presParOf" srcId="{59F53641-9BD4-4659-80A2-38BEBB2930BB}" destId="{CA43DD86-9161-414D-900D-82981D041917}" srcOrd="1" destOrd="0" presId="urn:microsoft.com/office/officeart/2005/8/layout/chevron2"/>
    <dgm:cxn modelId="{BB73DC0D-A331-4B1A-8958-B5BF73E67A56}" type="presParOf" srcId="{25E4FDDF-1090-4A5C-8B2D-D0304A8BFC0E}" destId="{405CD03C-64D7-4124-8459-1BD5EC7C3BB1}" srcOrd="1" destOrd="0" presId="urn:microsoft.com/office/officeart/2005/8/layout/chevron2"/>
    <dgm:cxn modelId="{FCC45DA4-A3C0-4B33-9B78-CE45C52C49EE}" type="presParOf" srcId="{25E4FDDF-1090-4A5C-8B2D-D0304A8BFC0E}" destId="{34B5D7BA-9510-437C-96BE-1FAF8DE9692E}" srcOrd="2" destOrd="0" presId="urn:microsoft.com/office/officeart/2005/8/layout/chevron2"/>
    <dgm:cxn modelId="{A2A8929E-A4BC-45D8-BE25-01B29B117D3D}" type="presParOf" srcId="{34B5D7BA-9510-437C-96BE-1FAF8DE9692E}" destId="{B5E8EC1E-C312-4062-BD41-55BA4DE1FA38}" srcOrd="0" destOrd="0" presId="urn:microsoft.com/office/officeart/2005/8/layout/chevron2"/>
    <dgm:cxn modelId="{3836AED0-A9B1-4FA2-9BAC-9F836B7374AE}" type="presParOf" srcId="{34B5D7BA-9510-437C-96BE-1FAF8DE9692E}" destId="{67D8EA2C-7C51-4D4B-83D4-59EDE4CE459C}" srcOrd="1" destOrd="0" presId="urn:microsoft.com/office/officeart/2005/8/layout/chevron2"/>
    <dgm:cxn modelId="{08DB1D83-14BA-45EE-AC11-6B373C8E8450}" type="presParOf" srcId="{25E4FDDF-1090-4A5C-8B2D-D0304A8BFC0E}" destId="{52529554-8D3C-48CC-84B1-7DC8DCB2395D}" srcOrd="3" destOrd="0" presId="urn:microsoft.com/office/officeart/2005/8/layout/chevron2"/>
    <dgm:cxn modelId="{E19DE32E-B60E-4301-BA31-927F17A51481}" type="presParOf" srcId="{25E4FDDF-1090-4A5C-8B2D-D0304A8BFC0E}" destId="{4AE88B89-241D-4217-A69D-5D5309852690}" srcOrd="4" destOrd="0" presId="urn:microsoft.com/office/officeart/2005/8/layout/chevron2"/>
    <dgm:cxn modelId="{234BC0F3-7BF8-4FCF-A6FA-C4B139FD0D85}" type="presParOf" srcId="{4AE88B89-241D-4217-A69D-5D5309852690}" destId="{D8020313-7095-4BF8-A0F3-2703F7F60DED}" srcOrd="0" destOrd="0" presId="urn:microsoft.com/office/officeart/2005/8/layout/chevron2"/>
    <dgm:cxn modelId="{C177D6D2-55D3-44E7-823F-4A16E009B8A7}" type="presParOf" srcId="{4AE88B89-241D-4217-A69D-5D5309852690}" destId="{98B8C758-243A-4BE5-870A-D8F18C033998}" srcOrd="1" destOrd="0" presId="urn:microsoft.com/office/officeart/2005/8/layout/chevron2"/>
    <dgm:cxn modelId="{6D2F5A4D-9FF5-46D6-B220-DBDF46A67AA4}" type="presParOf" srcId="{25E4FDDF-1090-4A5C-8B2D-D0304A8BFC0E}" destId="{8E6DD902-0C86-40CB-8C4F-D18018DD5375}" srcOrd="5" destOrd="0" presId="urn:microsoft.com/office/officeart/2005/8/layout/chevron2"/>
    <dgm:cxn modelId="{3BD95FBA-32F9-44BF-B861-BD67ACFFE210}" type="presParOf" srcId="{25E4FDDF-1090-4A5C-8B2D-D0304A8BFC0E}" destId="{5EC5FFE6-C966-4975-8523-B0255E5808CA}" srcOrd="6" destOrd="0" presId="urn:microsoft.com/office/officeart/2005/8/layout/chevron2"/>
    <dgm:cxn modelId="{F354E0F4-CC67-469D-9AF8-F45B15EA48C1}" type="presParOf" srcId="{5EC5FFE6-C966-4975-8523-B0255E5808CA}" destId="{56B2C58F-A918-4BA1-AD09-4833E6E09392}" srcOrd="0" destOrd="0" presId="urn:microsoft.com/office/officeart/2005/8/layout/chevron2"/>
    <dgm:cxn modelId="{CDCD8262-D95D-48CE-86A0-DDF911876B81}" type="presParOf" srcId="{5EC5FFE6-C966-4975-8523-B0255E5808CA}" destId="{38EDCCE2-76CA-471B-9C4B-31B122CF6EC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51F8AC-C3A8-4BE9-8DFD-39CA5C37D6EB}">
      <dsp:nvSpPr>
        <dsp:cNvPr id="0" name=""/>
        <dsp:cNvSpPr/>
      </dsp:nvSpPr>
      <dsp:spPr>
        <a:xfrm>
          <a:off x="3338765" y="2942529"/>
          <a:ext cx="2466468" cy="2466468"/>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u="sng" kern="1200" dirty="0" smtClean="0"/>
            <a:t>Common Assessments  </a:t>
          </a:r>
          <a:r>
            <a:rPr lang="en-US" sz="1200" kern="1200" dirty="0" smtClean="0"/>
            <a:t>Student learning needs are clarified and capitalized when PLC members work together to create common assessment instruments and to plan instruction based on assessment data.</a:t>
          </a:r>
          <a:endParaRPr lang="en-US" sz="1200" kern="1200" dirty="0"/>
        </a:p>
      </dsp:txBody>
      <dsp:txXfrm>
        <a:off x="3338765" y="2942529"/>
        <a:ext cx="2466468" cy="2466468"/>
      </dsp:txXfrm>
    </dsp:sp>
    <dsp:sp modelId="{FB3D94B1-42BE-4FE2-8395-D9B263188047}">
      <dsp:nvSpPr>
        <dsp:cNvPr id="0" name=""/>
        <dsp:cNvSpPr/>
      </dsp:nvSpPr>
      <dsp:spPr>
        <a:xfrm rot="12900000">
          <a:off x="1748907" y="2510583"/>
          <a:ext cx="1893845" cy="702943"/>
        </a:xfrm>
        <a:prstGeom prst="lef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B90C6441-97C7-4DD3-BF4B-391AF890B08B}">
      <dsp:nvSpPr>
        <dsp:cNvPr id="0" name=""/>
        <dsp:cNvSpPr/>
      </dsp:nvSpPr>
      <dsp:spPr>
        <a:xfrm>
          <a:off x="748583" y="1381664"/>
          <a:ext cx="2343145" cy="187451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rtl="0">
            <a:lnSpc>
              <a:spcPct val="90000"/>
            </a:lnSpc>
            <a:spcBef>
              <a:spcPct val="0"/>
            </a:spcBef>
            <a:spcAft>
              <a:spcPct val="35000"/>
            </a:spcAft>
          </a:pPr>
          <a:r>
            <a:rPr lang="en-US" sz="2600" kern="1200" dirty="0" err="1" smtClean="0"/>
            <a:t>Preassessment</a:t>
          </a:r>
          <a:endParaRPr lang="en-US" sz="2600" kern="1200" dirty="0"/>
        </a:p>
      </dsp:txBody>
      <dsp:txXfrm>
        <a:off x="748583" y="1381664"/>
        <a:ext cx="2343145" cy="1874516"/>
      </dsp:txXfrm>
    </dsp:sp>
    <dsp:sp modelId="{388E22C9-060F-4A6F-92F8-03881EEF44F0}">
      <dsp:nvSpPr>
        <dsp:cNvPr id="0" name=""/>
        <dsp:cNvSpPr/>
      </dsp:nvSpPr>
      <dsp:spPr>
        <a:xfrm rot="16200000">
          <a:off x="3625077" y="1533910"/>
          <a:ext cx="1893845" cy="702943"/>
        </a:xfrm>
        <a:prstGeom prst="lef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EA38F5E-F32C-4DEB-81FB-D7AD9D91E825}">
      <dsp:nvSpPr>
        <dsp:cNvPr id="0" name=""/>
        <dsp:cNvSpPr/>
      </dsp:nvSpPr>
      <dsp:spPr>
        <a:xfrm>
          <a:off x="3400427" y="1201"/>
          <a:ext cx="2343145" cy="187451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Formative Assessment</a:t>
          </a:r>
          <a:endParaRPr lang="en-US" sz="2600" kern="1200" dirty="0"/>
        </a:p>
      </dsp:txBody>
      <dsp:txXfrm>
        <a:off x="3400427" y="1201"/>
        <a:ext cx="2343145" cy="1874516"/>
      </dsp:txXfrm>
    </dsp:sp>
    <dsp:sp modelId="{A1808AA5-5B77-4566-8E88-3212AF2CB2D8}">
      <dsp:nvSpPr>
        <dsp:cNvPr id="0" name=""/>
        <dsp:cNvSpPr/>
      </dsp:nvSpPr>
      <dsp:spPr>
        <a:xfrm rot="19533084">
          <a:off x="5515821" y="2544754"/>
          <a:ext cx="1843000" cy="702943"/>
        </a:xfrm>
        <a:prstGeom prst="lef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C593943-A2A8-4A77-B118-F2BD0466D05B}">
      <dsp:nvSpPr>
        <dsp:cNvPr id="0" name=""/>
        <dsp:cNvSpPr/>
      </dsp:nvSpPr>
      <dsp:spPr>
        <a:xfrm>
          <a:off x="6025649" y="1437705"/>
          <a:ext cx="2343145" cy="187451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kern="1200" dirty="0" smtClean="0"/>
            <a:t>Summative Assessment</a:t>
          </a:r>
        </a:p>
        <a:p>
          <a:pPr lvl="0" algn="ctr" defTabSz="1155700">
            <a:lnSpc>
              <a:spcPct val="90000"/>
            </a:lnSpc>
            <a:spcBef>
              <a:spcPct val="0"/>
            </a:spcBef>
            <a:spcAft>
              <a:spcPct val="35000"/>
            </a:spcAft>
          </a:pPr>
          <a:r>
            <a:rPr lang="en-US" sz="2600" kern="1200" dirty="0" smtClean="0"/>
            <a:t>(Traditional and Performance)</a:t>
          </a:r>
          <a:endParaRPr lang="en-US" sz="2600" kern="1200" dirty="0"/>
        </a:p>
      </dsp:txBody>
      <dsp:txXfrm>
        <a:off x="6025649" y="1437705"/>
        <a:ext cx="2343145" cy="187451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9920" cy="480060"/>
          </a:xfrm>
          <a:prstGeom prst="rect">
            <a:avLst/>
          </a:prstGeom>
        </p:spPr>
        <p:txBody>
          <a:bodyPr vert="horz" lIns="96662" tIns="48331" rIns="96662" bIns="48331" rtlCol="0"/>
          <a:lstStyle>
            <a:lvl1pPr algn="l">
              <a:defRPr sz="1300"/>
            </a:lvl1pPr>
          </a:lstStyle>
          <a:p>
            <a:endParaRPr lang="en-US"/>
          </a:p>
        </p:txBody>
      </p:sp>
      <p:sp>
        <p:nvSpPr>
          <p:cNvPr id="3" name="Date Placeholder 2"/>
          <p:cNvSpPr>
            <a:spLocks noGrp="1"/>
          </p:cNvSpPr>
          <p:nvPr>
            <p:ph type="dt" idx="1"/>
          </p:nvPr>
        </p:nvSpPr>
        <p:spPr>
          <a:xfrm>
            <a:off x="4143588" y="0"/>
            <a:ext cx="3169920" cy="480060"/>
          </a:xfrm>
          <a:prstGeom prst="rect">
            <a:avLst/>
          </a:prstGeom>
        </p:spPr>
        <p:txBody>
          <a:bodyPr vert="horz" lIns="96662" tIns="48331" rIns="96662" bIns="48331" rtlCol="0"/>
          <a:lstStyle>
            <a:lvl1pPr algn="r">
              <a:defRPr sz="1300"/>
            </a:lvl1pPr>
          </a:lstStyle>
          <a:p>
            <a:fld id="{E77128CC-510D-4416-9421-A2D85C5C25E3}" type="datetimeFigureOut">
              <a:rPr lang="en-US" smtClean="0"/>
              <a:pPr/>
              <a:t>1/21/2011</a:t>
            </a:fld>
            <a:endParaRPr lang="en-US"/>
          </a:p>
        </p:txBody>
      </p:sp>
      <p:sp>
        <p:nvSpPr>
          <p:cNvPr id="4" name="Slide Image Placeholder 3"/>
          <p:cNvSpPr>
            <a:spLocks noGrp="1" noRot="1" noChangeAspect="1"/>
          </p:cNvSpPr>
          <p:nvPr>
            <p:ph type="sldImg" idx="2"/>
          </p:nvPr>
        </p:nvSpPr>
        <p:spPr>
          <a:xfrm>
            <a:off x="1257300" y="719138"/>
            <a:ext cx="4802188" cy="3600450"/>
          </a:xfrm>
          <a:prstGeom prst="rect">
            <a:avLst/>
          </a:prstGeom>
          <a:noFill/>
          <a:ln w="12700">
            <a:solidFill>
              <a:prstClr val="black"/>
            </a:solidFill>
          </a:ln>
        </p:spPr>
        <p:txBody>
          <a:bodyPr vert="horz" lIns="96662" tIns="48331" rIns="96662" bIns="48331" rtlCol="0" anchor="ctr"/>
          <a:lstStyle/>
          <a:p>
            <a:endParaRPr lang="en-US"/>
          </a:p>
        </p:txBody>
      </p:sp>
      <p:sp>
        <p:nvSpPr>
          <p:cNvPr id="5" name="Notes Placeholder 4"/>
          <p:cNvSpPr>
            <a:spLocks noGrp="1"/>
          </p:cNvSpPr>
          <p:nvPr>
            <p:ph type="body" sz="quarter" idx="3"/>
          </p:nvPr>
        </p:nvSpPr>
        <p:spPr>
          <a:xfrm>
            <a:off x="731521" y="4560570"/>
            <a:ext cx="5852160" cy="4320540"/>
          </a:xfrm>
          <a:prstGeom prst="rect">
            <a:avLst/>
          </a:prstGeom>
        </p:spPr>
        <p:txBody>
          <a:bodyPr vert="horz" lIns="96662" tIns="48331" rIns="96662"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119474"/>
            <a:ext cx="3169920" cy="480060"/>
          </a:xfrm>
          <a:prstGeom prst="rect">
            <a:avLst/>
          </a:prstGeom>
        </p:spPr>
        <p:txBody>
          <a:bodyPr vert="horz" lIns="96662" tIns="48331" rIns="96662"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6662" tIns="48331" rIns="96662" bIns="48331" rtlCol="0" anchor="b"/>
          <a:lstStyle>
            <a:lvl1pPr algn="r">
              <a:defRPr sz="1300"/>
            </a:lvl1pPr>
          </a:lstStyle>
          <a:p>
            <a:fld id="{0B35D15F-D3FD-424F-844C-92C19BF0B7F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a:t>
            </a:r>
            <a:r>
              <a:rPr lang="en-US" baseline="0" dirty="0" smtClean="0"/>
              <a:t> misconception that the Balanced Assessment Vanguard initiative aims to dispel is the idea that common assessments are only summative pieces created to assess student learning at the end of a unit, a semester, and/or the year.    Balanced Assessment is an apt title for our vanguard initiative because one of the goals is to move away from </a:t>
            </a:r>
            <a:r>
              <a:rPr lang="en-US" b="1" baseline="0" dirty="0" smtClean="0"/>
              <a:t>merely</a:t>
            </a:r>
            <a:r>
              <a:rPr lang="en-US" baseline="0" dirty="0" smtClean="0"/>
              <a:t> using the PLC’s to generate the stage 2 of unit plans.  Although stage 2 is a terrific entry point for PLC collaboration…</a:t>
            </a:r>
            <a:endParaRPr lang="en-US"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teachers feel overwhelmed by</a:t>
            </a:r>
            <a:r>
              <a:rPr lang="en-US" baseline="0" dirty="0" smtClean="0"/>
              <a:t> the thought of incorporating  authentic, performance tasks into their stage 2 plans.  They worry that they will need more time than their pacing guides will allow.  If a teachers feels strongly about holding on to a traditional unit test, s/he may consider including authentic, performance “mini-questions” as short answer or essay additions to their traditional tests.  However, remember that balanced assessment requires a “scrapbook” of assessment.  If a teacher has quizzes in a unit that are traditional, perhaps the end of unit test could be replaced with an authentic, performance task?  Perhaps even creating opportunities for students to </a:t>
            </a:r>
            <a:r>
              <a:rPr lang="en-US" b="1" baseline="0" dirty="0" smtClean="0"/>
              <a:t>transfer</a:t>
            </a:r>
            <a:r>
              <a:rPr lang="en-US" b="0" baseline="0" dirty="0" smtClean="0"/>
              <a:t> what they learn in one discipline to a new context (an inter-disciplinary, or transfer task).</a:t>
            </a:r>
            <a:r>
              <a:rPr lang="en-US" baseline="0" dirty="0" smtClean="0"/>
              <a:t>  </a:t>
            </a:r>
          </a:p>
          <a:p>
            <a:r>
              <a:rPr lang="en-US" b="1" dirty="0" smtClean="0"/>
              <a:t>Brief</a:t>
            </a:r>
            <a:r>
              <a:rPr lang="en-US" b="1" baseline="0" dirty="0" smtClean="0"/>
              <a:t> break—what unit would most benefit from a revision/collaboration on Stage 2.  During Department day breaks will be to think about and reflect on the Stage 2 plan (generate ideas, etc.—See Robin’s form) </a:t>
            </a:r>
            <a:endParaRPr lang="en-US" b="1"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beginning of a unit is the best time to provide students with a vision of the summative performance task they will need to complete at the end of the unit.   In addition, students should know how they will be expected to perform and by what standards.  If we want them to aim high, they will need to know where the bar will be set.  </a:t>
            </a:r>
          </a:p>
          <a:p>
            <a:endParaRPr lang="en-US" baseline="0" dirty="0" smtClean="0"/>
          </a:p>
          <a:p>
            <a:r>
              <a:rPr lang="en-US" baseline="0" dirty="0" smtClean="0"/>
              <a:t>Pragmatists will enjoy the utilitarian benefits of a well-written rubric.  They save time…when grading.  They can eliminate confusion…fewer grade conferences with students and parents.  They can be used for self and peer-evaluation prior to submission.</a:t>
            </a:r>
          </a:p>
          <a:p>
            <a:r>
              <a:rPr lang="en-US" b="1" dirty="0" smtClean="0"/>
              <a:t>Brief</a:t>
            </a:r>
            <a:r>
              <a:rPr lang="en-US" b="1" baseline="0" dirty="0" smtClean="0"/>
              <a:t> break—what unit would most benefit from a revision/collaboration on Stage 2—key criteria/rubric writing.  During Department day breaks will be to think about </a:t>
            </a:r>
            <a:endParaRPr lang="en-US"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Brief</a:t>
            </a:r>
            <a:r>
              <a:rPr lang="en-US" b="1" baseline="0" dirty="0" smtClean="0"/>
              <a:t> break—what unit would most benefit from use of modeling.  During Department day breaks will be to think about </a:t>
            </a:r>
            <a:endParaRPr lang="en-US"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our opportunity to discuss pre-assessment beyond the citywide</a:t>
            </a:r>
            <a:r>
              <a:rPr lang="en-US" baseline="0" dirty="0" smtClean="0"/>
              <a:t> pretests.  Also, we should tell teachers that the nuts and bolts sessions to come will address the “what do we do with this data” question.</a:t>
            </a:r>
          </a:p>
          <a:p>
            <a:r>
              <a:rPr lang="en-US" b="1" dirty="0" smtClean="0"/>
              <a:t>Brief</a:t>
            </a:r>
            <a:r>
              <a:rPr lang="en-US" b="1" baseline="0" dirty="0" smtClean="0"/>
              <a:t> break—what unit would most benefit from a revision/collaboration on Stage 2—pre-assessment.  During Department day breaks will be to think about </a:t>
            </a:r>
            <a:endParaRPr lang="en-US"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staff is pretty stellar with the use of formative assessment.</a:t>
            </a:r>
            <a:r>
              <a:rPr lang="en-US" baseline="0" dirty="0" smtClean="0"/>
              <a:t>  However, we now should be bringing that data back to our PLC’s to discuss stage 3 and to collaborate on ways to improve delivery prior to the conclusion of a unit.</a:t>
            </a:r>
          </a:p>
          <a:p>
            <a:r>
              <a:rPr lang="en-US" b="1" dirty="0" smtClean="0"/>
              <a:t>Brief</a:t>
            </a:r>
            <a:r>
              <a:rPr lang="en-US" b="1" baseline="0" dirty="0" smtClean="0"/>
              <a:t> break—what unit would most benefit from collaboration on formative assessment.  During Department day breaks will be to think about </a:t>
            </a:r>
            <a:endParaRPr lang="en-US"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Brief</a:t>
            </a:r>
            <a:r>
              <a:rPr lang="en-US" b="1" baseline="0" dirty="0" smtClean="0"/>
              <a:t> break—Based on your reflections today what unit would be the best candidate for your PLC’s work.  During Department day breaks will be to share reflections and ideas with PLC.  Also, they’ll use this time to make a plan for professional development using the “nuts and bolts” calendar.</a:t>
            </a:r>
            <a:endParaRPr lang="en-US" dirty="0"/>
          </a:p>
        </p:txBody>
      </p:sp>
      <p:sp>
        <p:nvSpPr>
          <p:cNvPr id="4" name="Slide Number Placeholder 3"/>
          <p:cNvSpPr>
            <a:spLocks noGrp="1"/>
          </p:cNvSpPr>
          <p:nvPr>
            <p:ph type="sldNum" sz="quarter" idx="10"/>
          </p:nvPr>
        </p:nvSpPr>
        <p:spPr/>
        <p:txBody>
          <a:bodyPr/>
          <a:lstStyle/>
          <a:p>
            <a:fld id="{0B35D15F-D3FD-424F-844C-92C19BF0B7F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D87F13-7146-433F-87DA-1945CC4B3011}"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D87F13-7146-433F-87DA-1945CC4B3011}"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D87F13-7146-433F-87DA-1945CC4B3011}"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D87F13-7146-433F-87DA-1945CC4B3011}"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D87F13-7146-433F-87DA-1945CC4B3011}"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D87F13-7146-433F-87DA-1945CC4B3011}"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D87F13-7146-433F-87DA-1945CC4B3011}" type="datetimeFigureOut">
              <a:rPr lang="en-US" smtClean="0"/>
              <a:pPr/>
              <a:t>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D87F13-7146-433F-87DA-1945CC4B3011}" type="datetimeFigureOut">
              <a:rPr lang="en-US" smtClean="0"/>
              <a:pPr/>
              <a:t>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D87F13-7146-433F-87DA-1945CC4B3011}" type="datetimeFigureOut">
              <a:rPr lang="en-US" smtClean="0"/>
              <a:pPr/>
              <a:t>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D87F13-7146-433F-87DA-1945CC4B3011}"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D87F13-7146-433F-87DA-1945CC4B3011}"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61B8B-186E-41AA-8CBF-2AB06F2EF2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D87F13-7146-433F-87DA-1945CC4B3011}" type="datetimeFigureOut">
              <a:rPr lang="en-US" smtClean="0"/>
              <a:pPr/>
              <a:t>1/21/2011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61B8B-186E-41AA-8CBF-2AB06F2EF2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dirty="0" smtClean="0"/>
              <a:t>Blazing a Trail Towards</a:t>
            </a:r>
            <a:br>
              <a:rPr lang="en-US" dirty="0" smtClean="0"/>
            </a:br>
            <a:r>
              <a:rPr lang="en-US" dirty="0" smtClean="0"/>
              <a:t>Balanced Assessment</a:t>
            </a:r>
            <a:endParaRPr lang="en-US" dirty="0"/>
          </a:p>
        </p:txBody>
      </p:sp>
      <p:sp>
        <p:nvSpPr>
          <p:cNvPr id="3" name="Subtitle 2"/>
          <p:cNvSpPr>
            <a:spLocks noGrp="1"/>
          </p:cNvSpPr>
          <p:nvPr>
            <p:ph type="subTitle" idx="1"/>
          </p:nvPr>
        </p:nvSpPr>
        <p:spPr>
          <a:xfrm>
            <a:off x="304800" y="4572000"/>
            <a:ext cx="8534400" cy="1752600"/>
          </a:xfrm>
        </p:spPr>
        <p:txBody>
          <a:bodyPr>
            <a:noAutofit/>
          </a:bodyPr>
          <a:lstStyle/>
          <a:p>
            <a:pPr algn="just"/>
            <a:r>
              <a:rPr lang="en-US" sz="2000" dirty="0">
                <a:solidFill>
                  <a:schemeClr val="tx1"/>
                </a:solidFill>
              </a:rPr>
              <a:t>Ocean Lakes has been designated a Balanced Assessment Vanguard School.  This status marks the beginning of an initiative to refine individual teachers' plans with the theories and best practices of balanced assessment, a cornerstone of Understanding by Design, and (more importantly) to strengthen our </a:t>
            </a:r>
            <a:r>
              <a:rPr lang="en-US" sz="2000" dirty="0" smtClean="0">
                <a:solidFill>
                  <a:schemeClr val="tx1"/>
                </a:solidFill>
              </a:rPr>
              <a:t>PLC’s </a:t>
            </a:r>
            <a:r>
              <a:rPr lang="en-US" sz="2000" dirty="0">
                <a:solidFill>
                  <a:schemeClr val="tx1"/>
                </a:solidFill>
              </a:rPr>
              <a:t>focus on student learning outcomes.  Our ultimate goal is to have the PLC's serve as the catalyst for our work with Balanced Assessment.</a:t>
            </a:r>
          </a:p>
          <a:p>
            <a:pPr algn="just"/>
            <a:endParaRPr lang="en-US" sz="2000" dirty="0">
              <a:solidFill>
                <a:schemeClr val="tx1"/>
              </a:solidFill>
            </a:endParaRPr>
          </a:p>
        </p:txBody>
      </p:sp>
      <p:pic>
        <p:nvPicPr>
          <p:cNvPr id="1026" name="Picture 2" descr="C:\Users\argraves\AppData\Local\Microsoft\Windows\Temporary Internet Files\Content.IE5\PXVW4IUW\MC900149882[1].wmf"/>
          <p:cNvPicPr>
            <a:picLocks noChangeAspect="1" noChangeArrowheads="1"/>
          </p:cNvPicPr>
          <p:nvPr/>
        </p:nvPicPr>
        <p:blipFill>
          <a:blip r:embed="rId2" cstate="print"/>
          <a:srcRect/>
          <a:stretch>
            <a:fillRect/>
          </a:stretch>
        </p:blipFill>
        <p:spPr bwMode="auto">
          <a:xfrm>
            <a:off x="1676400" y="1676400"/>
            <a:ext cx="5638800" cy="260966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Timeline—for you practical people</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Project Goals</a:t>
            </a:r>
            <a:br>
              <a:rPr lang="en-US" b="1" dirty="0" smtClean="0"/>
            </a:br>
            <a:endParaRPr lang="en-US" dirty="0"/>
          </a:p>
        </p:txBody>
      </p:sp>
      <p:sp>
        <p:nvSpPr>
          <p:cNvPr id="3" name="Content Placeholder 2"/>
          <p:cNvSpPr>
            <a:spLocks noGrp="1"/>
          </p:cNvSpPr>
          <p:nvPr>
            <p:ph idx="1"/>
          </p:nvPr>
        </p:nvSpPr>
        <p:spPr/>
        <p:txBody>
          <a:bodyPr>
            <a:normAutofit fontScale="77500" lnSpcReduction="20000"/>
          </a:bodyPr>
          <a:lstStyle/>
          <a:p>
            <a:pPr fontAlgn="ctr"/>
            <a:r>
              <a:rPr lang="en-US" dirty="0" smtClean="0"/>
              <a:t>PLC </a:t>
            </a:r>
            <a:r>
              <a:rPr lang="en-US" dirty="0"/>
              <a:t>will use the theories and best practices of Balanced Assessment to work together to create units designed with authentic learning and on-going assessment in mind.  </a:t>
            </a:r>
          </a:p>
          <a:p>
            <a:pPr fontAlgn="ctr"/>
            <a:r>
              <a:rPr lang="en-US" dirty="0"/>
              <a:t>PLC will collaborate on summative, formative, and pre-assessment tools.</a:t>
            </a:r>
          </a:p>
          <a:p>
            <a:pPr fontAlgn="ctr"/>
            <a:r>
              <a:rPr lang="en-US" dirty="0"/>
              <a:t>PLC will revisit on-going assessment data to work together when refining sequences of teaching and learning (Stage 3).</a:t>
            </a:r>
          </a:p>
          <a:p>
            <a:pPr fontAlgn="ctr"/>
            <a:r>
              <a:rPr lang="en-US" dirty="0"/>
              <a:t>PLC will refine units by examining student learner outcomes (ideally through the data-driven improvement protocol).</a:t>
            </a:r>
          </a:p>
          <a:p>
            <a:pPr fontAlgn="ctr"/>
            <a:r>
              <a:rPr lang="en-US" dirty="0"/>
              <a:t> Individual teachers will use literacy strategies as formative assessment tools.</a:t>
            </a:r>
          </a:p>
          <a:p>
            <a:pPr fontAlgn="ctr"/>
            <a:r>
              <a:rPr lang="en-US" dirty="0"/>
              <a:t>Individual teachers will use assessment tools during a unit to develop RTI plans for students.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PLC’s Driving this Caravan?</a:t>
            </a:r>
            <a:endParaRPr lang="en-US" dirty="0"/>
          </a:p>
        </p:txBody>
      </p:sp>
      <p:graphicFrame>
        <p:nvGraphicFramePr>
          <p:cNvPr id="5" name="Diagram 4"/>
          <p:cNvGraphicFramePr/>
          <p:nvPr/>
        </p:nvGraphicFramePr>
        <p:xfrm>
          <a:off x="0" y="1143000"/>
          <a:ext cx="91440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the Destination</a:t>
            </a:r>
            <a:br>
              <a:rPr lang="en-US" dirty="0" smtClean="0"/>
            </a:br>
            <a:r>
              <a:rPr lang="en-US" sz="2000" dirty="0" smtClean="0"/>
              <a:t>Beginning with the End in Mind</a:t>
            </a:r>
            <a:endParaRPr lang="en-US" sz="2000" dirty="0"/>
          </a:p>
        </p:txBody>
      </p:sp>
      <p:sp>
        <p:nvSpPr>
          <p:cNvPr id="3" name="Content Placeholder 2"/>
          <p:cNvSpPr>
            <a:spLocks noGrp="1"/>
          </p:cNvSpPr>
          <p:nvPr>
            <p:ph idx="1"/>
          </p:nvPr>
        </p:nvSpPr>
        <p:spPr>
          <a:xfrm>
            <a:off x="457200" y="1371600"/>
            <a:ext cx="3962400" cy="4525963"/>
          </a:xfrm>
        </p:spPr>
        <p:txBody>
          <a:bodyPr/>
          <a:lstStyle/>
          <a:p>
            <a:pPr>
              <a:buNone/>
            </a:pPr>
            <a:r>
              <a:rPr lang="en-US" dirty="0" smtClean="0"/>
              <a:t>The Summative Task—</a:t>
            </a:r>
          </a:p>
          <a:p>
            <a:pPr>
              <a:buNone/>
            </a:pPr>
            <a:endParaRPr lang="en-US" dirty="0"/>
          </a:p>
        </p:txBody>
      </p:sp>
      <p:sp>
        <p:nvSpPr>
          <p:cNvPr id="4" name="TextBox 3"/>
          <p:cNvSpPr txBox="1"/>
          <p:nvPr/>
        </p:nvSpPr>
        <p:spPr>
          <a:xfrm>
            <a:off x="381000" y="1905000"/>
            <a:ext cx="3810000" cy="1815882"/>
          </a:xfrm>
          <a:prstGeom prst="rect">
            <a:avLst/>
          </a:prstGeom>
          <a:solidFill>
            <a:schemeClr val="bg1">
              <a:lumMod val="85000"/>
              <a:alpha val="90000"/>
            </a:schemeClr>
          </a:solidFill>
          <a:ln>
            <a:noFill/>
          </a:ln>
        </p:spPr>
        <p:txBody>
          <a:bodyPr wrap="square" rtlCol="0">
            <a:spAutoFit/>
          </a:bodyPr>
          <a:lstStyle/>
          <a:p>
            <a:pPr algn="ctr"/>
            <a:r>
              <a:rPr lang="en-US" sz="1600" u="sng" dirty="0"/>
              <a:t>Summative Performance Tasks</a:t>
            </a:r>
          </a:p>
          <a:p>
            <a:r>
              <a:rPr lang="en-US" sz="1600" dirty="0"/>
              <a:t>In addition to traditional evaluation of content knowledge, students demonstrate their understanding of content relevance and their ability to transfer and apply what they have learned</a:t>
            </a:r>
            <a:r>
              <a:rPr lang="en-US" sz="1600" dirty="0" smtClean="0"/>
              <a:t>.  Strong performance tasks assess content objectives and d.</a:t>
            </a:r>
            <a:endParaRPr lang="en-US" sz="1600" dirty="0"/>
          </a:p>
        </p:txBody>
      </p:sp>
      <p:sp>
        <p:nvSpPr>
          <p:cNvPr id="5" name="TextBox 4"/>
          <p:cNvSpPr txBox="1"/>
          <p:nvPr/>
        </p:nvSpPr>
        <p:spPr>
          <a:xfrm>
            <a:off x="4648200" y="2133600"/>
            <a:ext cx="3352800" cy="1754326"/>
          </a:xfrm>
          <a:prstGeom prst="rect">
            <a:avLst/>
          </a:prstGeom>
          <a:noFill/>
        </p:spPr>
        <p:txBody>
          <a:bodyPr wrap="square" rtlCol="0">
            <a:spAutoFit/>
          </a:bodyPr>
          <a:lstStyle/>
          <a:p>
            <a:r>
              <a:rPr lang="en-US" dirty="0" smtClean="0"/>
              <a:t>What does this look like in the 21</a:t>
            </a:r>
            <a:r>
              <a:rPr lang="en-US" baseline="30000" dirty="0" smtClean="0"/>
              <a:t>st</a:t>
            </a:r>
            <a:r>
              <a:rPr lang="en-US" dirty="0" smtClean="0"/>
              <a:t> century classroom?</a:t>
            </a:r>
          </a:p>
          <a:p>
            <a:endParaRPr lang="en-US" dirty="0" smtClean="0"/>
          </a:p>
          <a:p>
            <a:r>
              <a:rPr lang="en-US" dirty="0" smtClean="0"/>
              <a:t>How can a teacher design a summative task that also helps shape the stage 3 plan?</a:t>
            </a:r>
            <a:endParaRPr lang="en-US" dirty="0"/>
          </a:p>
        </p:txBody>
      </p:sp>
      <p:sp>
        <p:nvSpPr>
          <p:cNvPr id="7" name="Rectangle 6"/>
          <p:cNvSpPr/>
          <p:nvPr/>
        </p:nvSpPr>
        <p:spPr>
          <a:xfrm>
            <a:off x="2819400" y="3810000"/>
            <a:ext cx="3703001"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Buzz Words: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152400" y="4648200"/>
            <a:ext cx="4343400" cy="923330"/>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Performance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Rectangle 8"/>
          <p:cNvSpPr/>
          <p:nvPr/>
        </p:nvSpPr>
        <p:spPr>
          <a:xfrm>
            <a:off x="4800600" y="4648200"/>
            <a:ext cx="4114800" cy="923330"/>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Authentic</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Rectangle 9"/>
          <p:cNvSpPr/>
          <p:nvPr/>
        </p:nvSpPr>
        <p:spPr>
          <a:xfrm>
            <a:off x="2819400" y="5715000"/>
            <a:ext cx="4114800" cy="923330"/>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Transfer </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962400" cy="4525963"/>
          </a:xfrm>
        </p:spPr>
        <p:txBody>
          <a:bodyPr/>
          <a:lstStyle/>
          <a:p>
            <a:pPr>
              <a:buNone/>
            </a:pPr>
            <a:r>
              <a:rPr lang="en-US" dirty="0" smtClean="0"/>
              <a:t>Learning Targets—</a:t>
            </a:r>
          </a:p>
          <a:p>
            <a:pPr>
              <a:buNone/>
            </a:pPr>
            <a:endParaRPr lang="en-US" dirty="0"/>
          </a:p>
        </p:txBody>
      </p:sp>
      <p:sp>
        <p:nvSpPr>
          <p:cNvPr id="5" name="TextBox 4"/>
          <p:cNvSpPr txBox="1"/>
          <p:nvPr/>
        </p:nvSpPr>
        <p:spPr>
          <a:xfrm>
            <a:off x="4648200" y="1828800"/>
            <a:ext cx="3352800" cy="2308324"/>
          </a:xfrm>
          <a:prstGeom prst="rect">
            <a:avLst/>
          </a:prstGeom>
          <a:noFill/>
        </p:spPr>
        <p:txBody>
          <a:bodyPr wrap="square" rtlCol="0">
            <a:spAutoFit/>
          </a:bodyPr>
          <a:lstStyle/>
          <a:p>
            <a:r>
              <a:rPr lang="en-US" dirty="0" smtClean="0"/>
              <a:t>What does this look like in the class room?</a:t>
            </a:r>
          </a:p>
          <a:p>
            <a:endParaRPr lang="en-US" dirty="0" smtClean="0"/>
          </a:p>
          <a:p>
            <a:r>
              <a:rPr lang="en-US" dirty="0" smtClean="0"/>
              <a:t>How can a teacher design a rubric that also provides descriptive feedback and opportunity for student assessment and reflection?</a:t>
            </a:r>
            <a:endParaRPr lang="en-US" dirty="0"/>
          </a:p>
        </p:txBody>
      </p:sp>
      <p:sp>
        <p:nvSpPr>
          <p:cNvPr id="7" name="Rectangle 6"/>
          <p:cNvSpPr/>
          <p:nvPr/>
        </p:nvSpPr>
        <p:spPr>
          <a:xfrm>
            <a:off x="2682350" y="4114800"/>
            <a:ext cx="3703001"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Buzz Words: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953000"/>
            <a:ext cx="4343400" cy="923330"/>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Analytic</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Rectangle 8"/>
          <p:cNvSpPr/>
          <p:nvPr/>
        </p:nvSpPr>
        <p:spPr>
          <a:xfrm>
            <a:off x="4800600" y="4953000"/>
            <a:ext cx="4114800" cy="923330"/>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Holistic</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Title 1"/>
          <p:cNvSpPr txBox="1">
            <a:spLocks/>
          </p:cNvSpPr>
          <p:nvPr/>
        </p:nvSpPr>
        <p:spPr>
          <a:xfrm>
            <a:off x="609600" y="2286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Where are We Going?</a:t>
            </a:r>
            <a:r>
              <a:rPr kumimoji="0" lang="en-US" sz="2200" b="0" i="0" u="none" strike="noStrike" kern="1200" cap="none" spc="0" normalizeH="0" baseline="0" noProof="0" dirty="0" smtClean="0">
                <a:ln>
                  <a:noFill/>
                </a:ln>
                <a:solidFill>
                  <a:schemeClr val="tx1"/>
                </a:solidFill>
                <a:effectLst/>
                <a:uLnTx/>
                <a:uFillTx/>
                <a:latin typeface="+mj-lt"/>
                <a:ea typeface="+mj-ea"/>
                <a:cs typeface="+mj-cs"/>
              </a:rPr>
              <a:t/>
            </a:r>
            <a:br>
              <a:rPr kumimoji="0" lang="en-US" sz="2200" b="0" i="0" u="none" strike="noStrike" kern="1200" cap="none" spc="0" normalizeH="0" baseline="0" noProof="0" dirty="0" smtClean="0">
                <a:ln>
                  <a:noFill/>
                </a:ln>
                <a:solidFill>
                  <a:schemeClr val="tx1"/>
                </a:solidFill>
                <a:effectLst/>
                <a:uLnTx/>
                <a:uFillTx/>
                <a:latin typeface="+mj-lt"/>
                <a:ea typeface="+mj-ea"/>
                <a:cs typeface="+mj-cs"/>
              </a:rPr>
            </a:br>
            <a:r>
              <a:rPr kumimoji="0" lang="en-US" sz="2200" b="0" i="0" u="none" strike="noStrike" kern="1200" cap="none" spc="0" normalizeH="0" baseline="0" noProof="0" dirty="0" smtClean="0">
                <a:ln>
                  <a:noFill/>
                </a:ln>
                <a:solidFill>
                  <a:schemeClr val="tx1"/>
                </a:solidFill>
                <a:effectLst/>
                <a:uLnTx/>
                <a:uFillTx/>
                <a:latin typeface="+mj-lt"/>
                <a:ea typeface="+mj-ea"/>
                <a:cs typeface="+mj-cs"/>
              </a:rPr>
              <a:t>Giving Students the Information They Need to Meet Learning Objectives</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3" name="Rectangle 12"/>
          <p:cNvSpPr/>
          <p:nvPr/>
        </p:nvSpPr>
        <p:spPr>
          <a:xfrm>
            <a:off x="381000" y="2133600"/>
            <a:ext cx="3810000" cy="1754326"/>
          </a:xfrm>
          <a:prstGeom prst="rect">
            <a:avLst/>
          </a:prstGeom>
        </p:spPr>
        <p:txBody>
          <a:bodyPr wrap="square">
            <a:spAutoFit/>
          </a:bodyPr>
          <a:lstStyle/>
          <a:p>
            <a:pPr algn="ctr"/>
            <a:r>
              <a:rPr lang="en-US" u="sng" dirty="0" smtClean="0"/>
              <a:t>Rubrics</a:t>
            </a:r>
          </a:p>
          <a:p>
            <a:r>
              <a:rPr lang="en-US" dirty="0" smtClean="0"/>
              <a:t>Effective rubrics are aligned with Stage 1 objectives and provide students with detailed expectations of learning outcomes prior to performance task completion.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962400" cy="4525963"/>
          </a:xfrm>
        </p:spPr>
        <p:txBody>
          <a:bodyPr/>
          <a:lstStyle/>
          <a:p>
            <a:pPr>
              <a:buNone/>
            </a:pPr>
            <a:r>
              <a:rPr lang="en-US" dirty="0" smtClean="0"/>
              <a:t>Learning Targets—</a:t>
            </a:r>
          </a:p>
          <a:p>
            <a:pPr>
              <a:buNone/>
            </a:pPr>
            <a:endParaRPr lang="en-US" dirty="0"/>
          </a:p>
        </p:txBody>
      </p:sp>
      <p:sp>
        <p:nvSpPr>
          <p:cNvPr id="5" name="TextBox 4"/>
          <p:cNvSpPr txBox="1"/>
          <p:nvPr/>
        </p:nvSpPr>
        <p:spPr>
          <a:xfrm>
            <a:off x="4648200" y="1828800"/>
            <a:ext cx="3352800" cy="2308324"/>
          </a:xfrm>
          <a:prstGeom prst="rect">
            <a:avLst/>
          </a:prstGeom>
          <a:noFill/>
        </p:spPr>
        <p:txBody>
          <a:bodyPr wrap="square" rtlCol="0">
            <a:spAutoFit/>
          </a:bodyPr>
          <a:lstStyle/>
          <a:p>
            <a:r>
              <a:rPr lang="en-US" dirty="0" smtClean="0"/>
              <a:t>What does this look like in the class room?</a:t>
            </a:r>
          </a:p>
          <a:p>
            <a:endParaRPr lang="en-US" dirty="0" smtClean="0"/>
          </a:p>
          <a:p>
            <a:r>
              <a:rPr lang="en-US" dirty="0" smtClean="0"/>
              <a:t>How can the use of modeling be used as a </a:t>
            </a:r>
            <a:r>
              <a:rPr lang="en-US" dirty="0" err="1" smtClean="0"/>
              <a:t>preassessment</a:t>
            </a:r>
            <a:r>
              <a:rPr lang="en-US" dirty="0" smtClean="0"/>
              <a:t>, as a formative assessment, and as a tool to improve student learning outcomes?</a:t>
            </a:r>
            <a:endParaRPr lang="en-US" dirty="0"/>
          </a:p>
        </p:txBody>
      </p:sp>
      <p:sp>
        <p:nvSpPr>
          <p:cNvPr id="7" name="Rectangle 6"/>
          <p:cNvSpPr/>
          <p:nvPr/>
        </p:nvSpPr>
        <p:spPr>
          <a:xfrm>
            <a:off x="2820208" y="4114800"/>
            <a:ext cx="3427284"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Buzz Word: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1447800" y="4953000"/>
            <a:ext cx="6172200" cy="923330"/>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54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UbD</a:t>
            </a: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best practice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Title 1"/>
          <p:cNvSpPr txBox="1">
            <a:spLocks/>
          </p:cNvSpPr>
          <p:nvPr/>
        </p:nvSpPr>
        <p:spPr>
          <a:xfrm>
            <a:off x="609600" y="228600"/>
            <a:ext cx="82296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What Should It Look Like When We Get</a:t>
            </a:r>
            <a:r>
              <a:rPr kumimoji="0" lang="en-US" sz="4400" b="0" i="0" u="none" strike="noStrike" kern="1200" cap="none" spc="0" normalizeH="0" noProof="0" dirty="0" smtClean="0">
                <a:ln>
                  <a:noFill/>
                </a:ln>
                <a:solidFill>
                  <a:schemeClr val="tx1"/>
                </a:solidFill>
                <a:effectLst/>
                <a:uLnTx/>
                <a:uFillTx/>
                <a:latin typeface="+mj-lt"/>
                <a:ea typeface="+mj-ea"/>
                <a:cs typeface="+mj-cs"/>
              </a:rPr>
              <a:t> There</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a:t>
            </a:r>
            <a:r>
              <a:rPr kumimoji="0" lang="en-US" sz="2200" b="0" i="0" u="none" strike="noStrike" kern="1200" cap="none" spc="0" normalizeH="0" baseline="0" noProof="0" dirty="0" smtClean="0">
                <a:ln>
                  <a:noFill/>
                </a:ln>
                <a:solidFill>
                  <a:schemeClr val="tx1"/>
                </a:solidFill>
                <a:effectLst/>
                <a:uLnTx/>
                <a:uFillTx/>
                <a:latin typeface="+mj-lt"/>
                <a:ea typeface="+mj-ea"/>
                <a:cs typeface="+mj-cs"/>
              </a:rPr>
              <a:t/>
            </a:r>
            <a:br>
              <a:rPr kumimoji="0" lang="en-US" sz="2200" b="0" i="0" u="none" strike="noStrike" kern="1200" cap="none" spc="0" normalizeH="0" baseline="0" noProof="0" dirty="0" smtClean="0">
                <a:ln>
                  <a:noFill/>
                </a:ln>
                <a:solidFill>
                  <a:schemeClr val="tx1"/>
                </a:solidFill>
                <a:effectLst/>
                <a:uLnTx/>
                <a:uFillTx/>
                <a:latin typeface="+mj-lt"/>
                <a:ea typeface="+mj-ea"/>
                <a:cs typeface="+mj-cs"/>
              </a:rPr>
            </a:br>
            <a:r>
              <a:rPr kumimoji="0" lang="en-US" sz="2200" b="0" i="0" u="none" strike="noStrike" kern="1200" cap="none" spc="0" normalizeH="0" baseline="0" noProof="0" dirty="0" smtClean="0">
                <a:ln>
                  <a:noFill/>
                </a:ln>
                <a:solidFill>
                  <a:schemeClr val="tx1"/>
                </a:solidFill>
                <a:effectLst/>
                <a:uLnTx/>
                <a:uFillTx/>
                <a:latin typeface="+mj-lt"/>
                <a:ea typeface="+mj-ea"/>
                <a:cs typeface="+mj-cs"/>
              </a:rPr>
              <a:t>Giving Students the Information They Need to Meet Learning Objectives…part 2</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Rectangle 10"/>
          <p:cNvSpPr/>
          <p:nvPr/>
        </p:nvSpPr>
        <p:spPr>
          <a:xfrm>
            <a:off x="228600" y="2209800"/>
            <a:ext cx="4343400" cy="1477328"/>
          </a:xfrm>
          <a:prstGeom prst="rect">
            <a:avLst/>
          </a:prstGeom>
        </p:spPr>
        <p:txBody>
          <a:bodyPr wrap="square">
            <a:spAutoFit/>
          </a:bodyPr>
          <a:lstStyle/>
          <a:p>
            <a:pPr algn="ctr"/>
            <a:r>
              <a:rPr lang="en-US" u="sng" dirty="0" smtClean="0"/>
              <a:t>Modeling</a:t>
            </a:r>
          </a:p>
          <a:p>
            <a:r>
              <a:rPr lang="en-US" dirty="0" smtClean="0"/>
              <a:t>Students clearly understand learning and performance targets when sample work is used as an instructional tool demonstrating various levels of achievement.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962400" cy="4525963"/>
          </a:xfrm>
        </p:spPr>
        <p:txBody>
          <a:bodyPr/>
          <a:lstStyle/>
          <a:p>
            <a:pPr>
              <a:buNone/>
            </a:pPr>
            <a:r>
              <a:rPr lang="en-US" dirty="0" smtClean="0"/>
              <a:t>Making a Plan—</a:t>
            </a:r>
          </a:p>
          <a:p>
            <a:pPr>
              <a:buNone/>
            </a:pPr>
            <a:endParaRPr lang="en-US" dirty="0"/>
          </a:p>
        </p:txBody>
      </p:sp>
      <p:sp>
        <p:nvSpPr>
          <p:cNvPr id="5" name="TextBox 4"/>
          <p:cNvSpPr txBox="1"/>
          <p:nvPr/>
        </p:nvSpPr>
        <p:spPr>
          <a:xfrm>
            <a:off x="5029200" y="1981200"/>
            <a:ext cx="3352800" cy="1754326"/>
          </a:xfrm>
          <a:prstGeom prst="rect">
            <a:avLst/>
          </a:prstGeom>
          <a:noFill/>
        </p:spPr>
        <p:txBody>
          <a:bodyPr wrap="square" rtlCol="0">
            <a:spAutoFit/>
          </a:bodyPr>
          <a:lstStyle/>
          <a:p>
            <a:r>
              <a:rPr lang="en-US" dirty="0" smtClean="0"/>
              <a:t>What does this look like in the class room?</a:t>
            </a:r>
          </a:p>
          <a:p>
            <a:endParaRPr lang="en-US" dirty="0" smtClean="0"/>
          </a:p>
          <a:p>
            <a:r>
              <a:rPr lang="en-US" dirty="0" smtClean="0"/>
              <a:t>How can </a:t>
            </a:r>
            <a:r>
              <a:rPr lang="en-US" dirty="0" err="1" smtClean="0"/>
              <a:t>preassessment</a:t>
            </a:r>
            <a:r>
              <a:rPr lang="en-US" dirty="0" smtClean="0"/>
              <a:t> data be used to improve student learning outcomes?</a:t>
            </a:r>
            <a:endParaRPr lang="en-US" dirty="0"/>
          </a:p>
        </p:txBody>
      </p:sp>
      <p:sp>
        <p:nvSpPr>
          <p:cNvPr id="7" name="Rectangle 6"/>
          <p:cNvSpPr/>
          <p:nvPr/>
        </p:nvSpPr>
        <p:spPr>
          <a:xfrm>
            <a:off x="2590800" y="3886200"/>
            <a:ext cx="3703001"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Buzz Words: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152400" y="4724400"/>
            <a:ext cx="4495800" cy="584775"/>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Prior Knowledge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Title 1"/>
          <p:cNvSpPr txBox="1">
            <a:spLocks/>
          </p:cNvSpPr>
          <p:nvPr/>
        </p:nvSpPr>
        <p:spPr>
          <a:xfrm>
            <a:off x="609600" y="2286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How </a:t>
            </a:r>
            <a:r>
              <a:rPr lang="en-US" sz="4400" dirty="0" smtClean="0">
                <a:latin typeface="+mj-lt"/>
                <a:ea typeface="+mj-ea"/>
                <a:cs typeface="+mj-cs"/>
              </a:rPr>
              <a:t>Do We Get from Here to </a:t>
            </a:r>
            <a:r>
              <a:rPr kumimoji="0" lang="en-US" sz="4400" b="0" i="0" u="none" strike="noStrike" kern="1200" cap="none" spc="0" normalizeH="0" noProof="0" dirty="0" smtClean="0">
                <a:ln>
                  <a:noFill/>
                </a:ln>
                <a:solidFill>
                  <a:schemeClr val="tx1"/>
                </a:solidFill>
                <a:effectLst/>
                <a:uLnTx/>
                <a:uFillTx/>
                <a:latin typeface="+mj-lt"/>
                <a:ea typeface="+mj-ea"/>
                <a:cs typeface="+mj-cs"/>
              </a:rPr>
              <a:t>There</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a:t>
            </a:r>
            <a:r>
              <a:rPr kumimoji="0" lang="en-US" sz="2200" b="0" i="0" u="none" strike="noStrike" kern="1200" cap="none" spc="0" normalizeH="0" baseline="0" noProof="0" dirty="0" smtClean="0">
                <a:ln>
                  <a:noFill/>
                </a:ln>
                <a:solidFill>
                  <a:schemeClr val="tx1"/>
                </a:solidFill>
                <a:effectLst/>
                <a:uLnTx/>
                <a:uFillTx/>
                <a:latin typeface="+mj-lt"/>
                <a:ea typeface="+mj-ea"/>
                <a:cs typeface="+mj-cs"/>
              </a:rPr>
              <a:t/>
            </a:r>
            <a:br>
              <a:rPr kumimoji="0" lang="en-US" sz="2200" b="0" i="0" u="none" strike="noStrike" kern="1200" cap="none" spc="0" normalizeH="0" baseline="0" noProof="0" dirty="0" smtClean="0">
                <a:ln>
                  <a:noFill/>
                </a:ln>
                <a:solidFill>
                  <a:schemeClr val="tx1"/>
                </a:solidFill>
                <a:effectLst/>
                <a:uLnTx/>
                <a:uFillTx/>
                <a:latin typeface="+mj-lt"/>
                <a:ea typeface="+mj-ea"/>
                <a:cs typeface="+mj-cs"/>
              </a:rPr>
            </a:br>
            <a:r>
              <a:rPr kumimoji="0" lang="en-US" sz="2200" b="0" i="0" u="none" strike="noStrike" kern="1200" cap="none" spc="0" normalizeH="0" baseline="0" noProof="0" dirty="0" smtClean="0">
                <a:ln>
                  <a:noFill/>
                </a:ln>
                <a:solidFill>
                  <a:schemeClr val="tx1"/>
                </a:solidFill>
                <a:effectLst/>
                <a:uLnTx/>
                <a:uFillTx/>
                <a:latin typeface="+mj-lt"/>
                <a:ea typeface="+mj-ea"/>
                <a:cs typeface="+mj-cs"/>
              </a:rPr>
              <a:t>Using </a:t>
            </a:r>
            <a:r>
              <a:rPr kumimoji="0" lang="en-US" sz="2200" b="0" i="0" u="none" strike="noStrike" kern="1200" cap="none" spc="0" normalizeH="0" baseline="0" noProof="0" dirty="0" err="1" smtClean="0">
                <a:ln>
                  <a:noFill/>
                </a:ln>
                <a:solidFill>
                  <a:schemeClr val="tx1"/>
                </a:solidFill>
                <a:effectLst/>
                <a:uLnTx/>
                <a:uFillTx/>
                <a:latin typeface="+mj-lt"/>
                <a:ea typeface="+mj-ea"/>
                <a:cs typeface="+mj-cs"/>
              </a:rPr>
              <a:t>Preassessment</a:t>
            </a:r>
            <a:r>
              <a:rPr kumimoji="0" lang="en-US" sz="2200" b="0" i="0" u="none" strike="noStrike" kern="1200" cap="none" spc="0" normalizeH="0" baseline="0" noProof="0" dirty="0" smtClean="0">
                <a:ln>
                  <a:noFill/>
                </a:ln>
                <a:solidFill>
                  <a:schemeClr val="tx1"/>
                </a:solidFill>
                <a:effectLst/>
                <a:uLnTx/>
                <a:uFillTx/>
                <a:latin typeface="+mj-lt"/>
                <a:ea typeface="+mj-ea"/>
                <a:cs typeface="+mj-cs"/>
              </a:rPr>
              <a:t> </a:t>
            </a:r>
            <a:r>
              <a:rPr kumimoji="0" lang="en-US" sz="2200" b="0" i="0" u="none" strike="noStrike" kern="1200" cap="none" spc="0" normalizeH="0" noProof="0" dirty="0" smtClean="0">
                <a:ln>
                  <a:noFill/>
                </a:ln>
                <a:solidFill>
                  <a:schemeClr val="tx1"/>
                </a:solidFill>
                <a:effectLst/>
                <a:uLnTx/>
                <a:uFillTx/>
                <a:latin typeface="+mj-lt"/>
                <a:ea typeface="+mj-ea"/>
                <a:cs typeface="+mj-cs"/>
              </a:rPr>
              <a:t>to Enhance Student Learning and Chart a Course to Arrive at Desired Learning Outcomes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Rectangle 8"/>
          <p:cNvSpPr/>
          <p:nvPr/>
        </p:nvSpPr>
        <p:spPr>
          <a:xfrm>
            <a:off x="228600" y="2133600"/>
            <a:ext cx="4572000" cy="1754326"/>
          </a:xfrm>
          <a:prstGeom prst="rect">
            <a:avLst/>
          </a:prstGeom>
        </p:spPr>
        <p:txBody>
          <a:bodyPr>
            <a:spAutoFit/>
          </a:bodyPr>
          <a:lstStyle/>
          <a:p>
            <a:pPr algn="ctr"/>
            <a:r>
              <a:rPr lang="en-US" u="sng" dirty="0" smtClean="0"/>
              <a:t>Pre-Assessment</a:t>
            </a:r>
            <a:r>
              <a:rPr lang="en-US" dirty="0" smtClean="0"/>
              <a:t> </a:t>
            </a:r>
          </a:p>
          <a:p>
            <a:r>
              <a:rPr lang="en-US" dirty="0" smtClean="0"/>
              <a:t>Students are afforded opportunity to demonstrate prior knowledge.  This information helps teachers maximize time by guiding instruction and focusing on student needs.</a:t>
            </a:r>
            <a:endParaRPr lang="en-US" dirty="0"/>
          </a:p>
        </p:txBody>
      </p:sp>
      <p:sp>
        <p:nvSpPr>
          <p:cNvPr id="12" name="Rectangle 11"/>
          <p:cNvSpPr/>
          <p:nvPr/>
        </p:nvSpPr>
        <p:spPr>
          <a:xfrm>
            <a:off x="4724400" y="4724400"/>
            <a:ext cx="4191000" cy="584775"/>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Differentiation </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3" name="Rectangle 12"/>
          <p:cNvSpPr/>
          <p:nvPr/>
        </p:nvSpPr>
        <p:spPr>
          <a:xfrm>
            <a:off x="1447800" y="5562600"/>
            <a:ext cx="5791200" cy="584775"/>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Learning Style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962400" cy="4525963"/>
          </a:xfrm>
        </p:spPr>
        <p:txBody>
          <a:bodyPr/>
          <a:lstStyle/>
          <a:p>
            <a:pPr>
              <a:buNone/>
            </a:pPr>
            <a:r>
              <a:rPr lang="en-US" dirty="0" smtClean="0"/>
              <a:t>Looking For Landmarks—</a:t>
            </a:r>
          </a:p>
          <a:p>
            <a:pPr>
              <a:buNone/>
            </a:pPr>
            <a:endParaRPr lang="en-US" dirty="0"/>
          </a:p>
        </p:txBody>
      </p:sp>
      <p:sp>
        <p:nvSpPr>
          <p:cNvPr id="5" name="TextBox 4"/>
          <p:cNvSpPr txBox="1"/>
          <p:nvPr/>
        </p:nvSpPr>
        <p:spPr>
          <a:xfrm>
            <a:off x="4953000" y="1752600"/>
            <a:ext cx="3962400" cy="2308324"/>
          </a:xfrm>
          <a:prstGeom prst="rect">
            <a:avLst/>
          </a:prstGeom>
          <a:noFill/>
        </p:spPr>
        <p:txBody>
          <a:bodyPr wrap="square" rtlCol="0">
            <a:spAutoFit/>
          </a:bodyPr>
          <a:lstStyle/>
          <a:p>
            <a:r>
              <a:rPr lang="en-US" dirty="0" smtClean="0"/>
              <a:t>What does this look like in the class room?</a:t>
            </a:r>
          </a:p>
          <a:p>
            <a:endParaRPr lang="en-US" dirty="0" smtClean="0"/>
          </a:p>
          <a:p>
            <a:r>
              <a:rPr lang="en-US" dirty="0" smtClean="0"/>
              <a:t>How can a formative assessment be used as a tool to improve student learning outcomes, as a part of the literacy initiative, and as a component of responsive teaching?</a:t>
            </a:r>
            <a:endParaRPr lang="en-US" dirty="0"/>
          </a:p>
        </p:txBody>
      </p:sp>
      <p:sp>
        <p:nvSpPr>
          <p:cNvPr id="7" name="Rectangle 6"/>
          <p:cNvSpPr/>
          <p:nvPr/>
        </p:nvSpPr>
        <p:spPr>
          <a:xfrm>
            <a:off x="2590800" y="3886200"/>
            <a:ext cx="3703001"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Buzz Words: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152400" y="4724400"/>
            <a:ext cx="4495800" cy="1246495"/>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75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Literacy Strategies</a:t>
            </a:r>
            <a:endParaRPr lang="en-US" sz="375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0" name="Title 1"/>
          <p:cNvSpPr txBox="1">
            <a:spLocks/>
          </p:cNvSpPr>
          <p:nvPr/>
        </p:nvSpPr>
        <p:spPr>
          <a:xfrm>
            <a:off x="609600" y="2286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Are We There Yet</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a:t>
            </a:r>
            <a:r>
              <a:rPr kumimoji="0" lang="en-US" sz="2200" b="0" i="0" u="none" strike="noStrike" kern="1200" cap="none" spc="0" normalizeH="0" baseline="0" noProof="0" dirty="0" smtClean="0">
                <a:ln>
                  <a:noFill/>
                </a:ln>
                <a:solidFill>
                  <a:schemeClr val="tx1"/>
                </a:solidFill>
                <a:effectLst/>
                <a:uLnTx/>
                <a:uFillTx/>
                <a:latin typeface="+mj-lt"/>
                <a:ea typeface="+mj-ea"/>
                <a:cs typeface="+mj-cs"/>
              </a:rPr>
              <a:t/>
            </a:r>
            <a:br>
              <a:rPr kumimoji="0" lang="en-US" sz="2200" b="0" i="0" u="none" strike="noStrike" kern="1200" cap="none" spc="0" normalizeH="0" baseline="0" noProof="0" dirty="0" smtClean="0">
                <a:ln>
                  <a:noFill/>
                </a:ln>
                <a:solidFill>
                  <a:schemeClr val="tx1"/>
                </a:solidFill>
                <a:effectLst/>
                <a:uLnTx/>
                <a:uFillTx/>
                <a:latin typeface="+mj-lt"/>
                <a:ea typeface="+mj-ea"/>
                <a:cs typeface="+mj-cs"/>
              </a:rPr>
            </a:br>
            <a:r>
              <a:rPr kumimoji="0" lang="en-US" sz="2200" b="0" i="0" u="none" strike="noStrike" kern="1200" cap="none" spc="0" normalizeH="0" baseline="0" noProof="0" dirty="0" smtClean="0">
                <a:ln>
                  <a:noFill/>
                </a:ln>
                <a:solidFill>
                  <a:schemeClr val="tx1"/>
                </a:solidFill>
                <a:effectLst/>
                <a:uLnTx/>
                <a:uFillTx/>
                <a:latin typeface="+mj-lt"/>
                <a:ea typeface="+mj-ea"/>
                <a:cs typeface="+mj-cs"/>
              </a:rPr>
              <a:t>Using Formative</a:t>
            </a:r>
            <a:r>
              <a:rPr kumimoji="0" lang="en-US" sz="2200" b="0" i="0" u="none" strike="noStrike" kern="1200" cap="none" spc="0" normalizeH="0" noProof="0" dirty="0" smtClean="0">
                <a:ln>
                  <a:noFill/>
                </a:ln>
                <a:solidFill>
                  <a:schemeClr val="tx1"/>
                </a:solidFill>
                <a:effectLst/>
                <a:uLnTx/>
                <a:uFillTx/>
                <a:latin typeface="+mj-lt"/>
                <a:ea typeface="+mj-ea"/>
                <a:cs typeface="+mj-cs"/>
              </a:rPr>
              <a:t> Assessment</a:t>
            </a:r>
            <a:r>
              <a:rPr kumimoji="0" lang="en-US" sz="2200" b="0" i="0" u="none" strike="noStrike" kern="1200" cap="none" spc="0" normalizeH="0" baseline="0" noProof="0" dirty="0" smtClean="0">
                <a:ln>
                  <a:noFill/>
                </a:ln>
                <a:solidFill>
                  <a:schemeClr val="tx1"/>
                </a:solidFill>
                <a:effectLst/>
                <a:uLnTx/>
                <a:uFillTx/>
                <a:latin typeface="+mj-lt"/>
                <a:ea typeface="+mj-ea"/>
                <a:cs typeface="+mj-cs"/>
              </a:rPr>
              <a:t> </a:t>
            </a:r>
            <a:r>
              <a:rPr kumimoji="0" lang="en-US" sz="2200" b="0" i="0" u="none" strike="noStrike" kern="1200" cap="none" spc="0" normalizeH="0" noProof="0" dirty="0" smtClean="0">
                <a:ln>
                  <a:noFill/>
                </a:ln>
                <a:solidFill>
                  <a:schemeClr val="tx1"/>
                </a:solidFill>
                <a:effectLst/>
                <a:uLnTx/>
                <a:uFillTx/>
                <a:latin typeface="+mj-lt"/>
                <a:ea typeface="+mj-ea"/>
                <a:cs typeface="+mj-cs"/>
              </a:rPr>
              <a:t>to Enhance Student Learning and Chart a Course to Arrive at Desired Learning Outcomes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2" name="Rectangle 11"/>
          <p:cNvSpPr/>
          <p:nvPr/>
        </p:nvSpPr>
        <p:spPr>
          <a:xfrm>
            <a:off x="4724400" y="4724400"/>
            <a:ext cx="4191000" cy="1754326"/>
          </a:xfrm>
          <a:prstGeom prst="rect">
            <a:avLst/>
          </a:prstGeom>
          <a:solidFill>
            <a:srgbClr val="99CCFF"/>
          </a:solid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Responsiveness to Student Needs </a:t>
            </a:r>
            <a:r>
              <a:rPr lang="en-US" b="1" spc="300" dirty="0" smtClean="0">
                <a:ln w="11430" cmpd="sng">
                  <a:solidFill>
                    <a:schemeClr val="accent1">
                      <a:tint val="10000"/>
                    </a:schemeClr>
                  </a:solidFill>
                  <a:prstDash val="solid"/>
                  <a:miter lim="800000"/>
                </a:ln>
                <a:solidFill>
                  <a:schemeClr val="tx1"/>
                </a:solidFill>
                <a:effectLst>
                  <a:glow rad="45500">
                    <a:schemeClr val="accent1">
                      <a:satMod val="220000"/>
                      <a:alpha val="35000"/>
                    </a:schemeClr>
                  </a:glow>
                </a:effectLst>
              </a:rPr>
              <a:t>(The buzz phrase formerly known as RTI)</a:t>
            </a:r>
            <a:endParaRPr lang="en-US" b="1" cap="none" spc="300" dirty="0">
              <a:ln w="11430" cmpd="sng">
                <a:solidFill>
                  <a:schemeClr val="accent1">
                    <a:tint val="10000"/>
                  </a:schemeClr>
                </a:solidFill>
                <a:prstDash val="solid"/>
                <a:miter lim="800000"/>
              </a:ln>
              <a:solidFill>
                <a:schemeClr val="tx1"/>
              </a:solidFill>
              <a:effectLst>
                <a:glow rad="45500">
                  <a:schemeClr val="accent1">
                    <a:satMod val="220000"/>
                    <a:alpha val="35000"/>
                  </a:schemeClr>
                </a:glow>
              </a:effectLst>
            </a:endParaRPr>
          </a:p>
        </p:txBody>
      </p:sp>
      <p:sp>
        <p:nvSpPr>
          <p:cNvPr id="11" name="Rectangle 10"/>
          <p:cNvSpPr/>
          <p:nvPr/>
        </p:nvSpPr>
        <p:spPr>
          <a:xfrm>
            <a:off x="228600" y="2667000"/>
            <a:ext cx="4572000" cy="1477328"/>
          </a:xfrm>
          <a:prstGeom prst="rect">
            <a:avLst/>
          </a:prstGeom>
        </p:spPr>
        <p:txBody>
          <a:bodyPr>
            <a:spAutoFit/>
          </a:bodyPr>
          <a:lstStyle/>
          <a:p>
            <a:pPr algn="ctr"/>
            <a:r>
              <a:rPr lang="en-US" u="sng" dirty="0" smtClean="0"/>
              <a:t>Formative Assessment</a:t>
            </a:r>
          </a:p>
          <a:p>
            <a:r>
              <a:rPr lang="en-US" dirty="0" smtClean="0"/>
              <a:t>Student progress is measured through multiple methods of formative evaluation intentionally designed to magnify student needs and to shape future lessons.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Are You Ready to Blaze a Trail towards Balanced Assessment?</a:t>
            </a:r>
            <a:br>
              <a:rPr lang="en-US" dirty="0" smtClean="0"/>
            </a:br>
            <a:r>
              <a:rPr lang="en-US" sz="2200" dirty="0" smtClean="0"/>
              <a:t>Coming Together to Put Theory into Practice.  </a:t>
            </a:r>
            <a:endParaRPr lang="en-US" sz="2200" dirty="0"/>
          </a:p>
        </p:txBody>
      </p:sp>
      <p:sp>
        <p:nvSpPr>
          <p:cNvPr id="3" name="Content Placeholder 2"/>
          <p:cNvSpPr>
            <a:spLocks noGrp="1"/>
          </p:cNvSpPr>
          <p:nvPr>
            <p:ph idx="1"/>
          </p:nvPr>
        </p:nvSpPr>
        <p:spPr/>
        <p:txBody>
          <a:bodyPr>
            <a:normAutofit fontScale="85000" lnSpcReduction="20000"/>
          </a:bodyPr>
          <a:lstStyle/>
          <a:p>
            <a:r>
              <a:rPr lang="en-US" dirty="0" smtClean="0"/>
              <a:t>Identify  a unit from the first semester that your PLC will revise during second semester PLC meetings and during PDP workshop sessions.</a:t>
            </a:r>
          </a:p>
          <a:p>
            <a:r>
              <a:rPr lang="en-US" dirty="0" smtClean="0"/>
              <a:t>Ask your PLC members to bring that unit and the materials they use during its delivery to your PLC session during the window of the 25</a:t>
            </a:r>
            <a:r>
              <a:rPr lang="en-US" baseline="30000" dirty="0" smtClean="0"/>
              <a:t>th</a:t>
            </a:r>
            <a:r>
              <a:rPr lang="en-US" dirty="0" smtClean="0"/>
              <a:t>-31</a:t>
            </a:r>
            <a:r>
              <a:rPr lang="en-US" baseline="30000" dirty="0" smtClean="0"/>
              <a:t>st</a:t>
            </a:r>
            <a:r>
              <a:rPr lang="en-US" dirty="0" smtClean="0"/>
              <a:t>.</a:t>
            </a:r>
          </a:p>
          <a:p>
            <a:r>
              <a:rPr lang="en-US" dirty="0" smtClean="0"/>
              <a:t>Choose an 80 minute block of time(all PLC’s together) to deliver today’s session—don’t worry we’ll give you all of the materials you’ll need and modify the presentation for departmental use.  Communicate that day to your department, to your Vanguard team liaison, and to Mrs. Askew.</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3800253F6D7EE49BEAE26A151E18E11" ma:contentTypeVersion="0" ma:contentTypeDescription="Create a new document." ma:contentTypeScope="" ma:versionID="5605f2d5bc940318eae07e0bbd4fc24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39CE9C-F49F-43E2-9E01-B1C09D3B1F2B}">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6CA5BC2A-9FB7-4FB0-9941-904C6B08C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A75BFD64-42B7-4902-8D5C-21A65EAA7F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505</TotalTime>
  <Words>1408</Words>
  <Application>Microsoft Office PowerPoint</Application>
  <PresentationFormat>On-screen Show (4:3)</PresentationFormat>
  <Paragraphs>103</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Blazing a Trail Towards Balanced Assessment</vt:lpstr>
      <vt:lpstr>Project Goals </vt:lpstr>
      <vt:lpstr>Why are PLC’s Driving this Caravan?</vt:lpstr>
      <vt:lpstr>What’s the Destination Beginning with the End in Mind</vt:lpstr>
      <vt:lpstr>Slide 5</vt:lpstr>
      <vt:lpstr>Slide 6</vt:lpstr>
      <vt:lpstr>Slide 7</vt:lpstr>
      <vt:lpstr>Slide 8</vt:lpstr>
      <vt:lpstr>Are You Ready to Blaze a Trail towards Balanced Assessment? Coming Together to Put Theory into Practice.  </vt:lpstr>
      <vt:lpstr>The Timeline—for you practical people</vt:lpstr>
    </vt:vector>
  </TitlesOfParts>
  <Company>Virginia Beach City Public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argraves</dc:creator>
  <cp:lastModifiedBy>argraves</cp:lastModifiedBy>
  <cp:revision>51</cp:revision>
  <dcterms:created xsi:type="dcterms:W3CDTF">2011-01-06T17:19:20Z</dcterms:created>
  <dcterms:modified xsi:type="dcterms:W3CDTF">2011-01-21T13:55:54Z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0x01010043800253F6D7EE49BEAE26A151E18E11</vt:lpwstr>
  </property>
</Properties>
</file>